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103" r:id="rId1"/>
  </p:sldMasterIdLst>
  <p:notesMasterIdLst>
    <p:notesMasterId r:id="rId15"/>
  </p:notesMasterIdLst>
  <p:sldIdLst>
    <p:sldId id="256" r:id="rId2"/>
    <p:sldId id="257" r:id="rId3"/>
    <p:sldId id="258" r:id="rId4"/>
    <p:sldId id="259" r:id="rId5"/>
    <p:sldId id="260" r:id="rId6"/>
    <p:sldId id="261" r:id="rId7"/>
    <p:sldId id="263" r:id="rId8"/>
    <p:sldId id="264" r:id="rId9"/>
    <p:sldId id="265" r:id="rId10"/>
    <p:sldId id="269" r:id="rId11"/>
    <p:sldId id="266" r:id="rId12"/>
    <p:sldId id="267" r:id="rId13"/>
    <p:sldId id="268"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7624"/>
    <p:restoredTop sz="94719"/>
  </p:normalViewPr>
  <p:slideViewPr>
    <p:cSldViewPr snapToGrid="0" snapToObjects="1">
      <p:cViewPr varScale="1">
        <p:scale>
          <a:sx n="152" d="100"/>
          <a:sy n="152" d="100"/>
        </p:scale>
        <p:origin x="1264" y="168"/>
      </p:cViewPr>
      <p:guideLst/>
    </p:cSldViewPr>
  </p:slideViewPr>
  <p:notesTextViewPr>
    <p:cViewPr>
      <p:scale>
        <a:sx n="1" d="1"/>
        <a:sy n="1" d="1"/>
      </p:scale>
      <p:origin x="0" y="0"/>
    </p:cViewPr>
  </p:notesTextViewPr>
  <p:sorterViewPr>
    <p:cViewPr>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_rels/data1.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CDC692E-86F5-485D-8510-36138EE9088C}"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F2CA632F-C0E8-4A1E-90D2-F2288FACA431}">
      <dgm:prSet/>
      <dgm:spPr/>
      <dgm:t>
        <a:bodyPr/>
        <a:lstStyle/>
        <a:p>
          <a:pPr>
            <a:defRPr cap="all"/>
          </a:pPr>
          <a:r>
            <a:rPr lang="en-US"/>
            <a:t>Import data &amp; </a:t>
          </a:r>
          <a:r>
            <a:rPr lang="en-IN"/>
            <a:t>necessary libraries </a:t>
          </a:r>
          <a:endParaRPr lang="en-US"/>
        </a:p>
      </dgm:t>
    </dgm:pt>
    <dgm:pt modelId="{93A5A883-43B9-496F-B8FE-0375423C184B}" type="parTrans" cxnId="{AA709400-2E53-4817-A973-E82692C3DDC9}">
      <dgm:prSet/>
      <dgm:spPr/>
      <dgm:t>
        <a:bodyPr/>
        <a:lstStyle/>
        <a:p>
          <a:endParaRPr lang="en-US"/>
        </a:p>
      </dgm:t>
    </dgm:pt>
    <dgm:pt modelId="{276D38F3-401D-4BE5-AFD7-8F776272FC49}" type="sibTrans" cxnId="{AA709400-2E53-4817-A973-E82692C3DDC9}">
      <dgm:prSet/>
      <dgm:spPr/>
      <dgm:t>
        <a:bodyPr/>
        <a:lstStyle/>
        <a:p>
          <a:endParaRPr lang="en-US"/>
        </a:p>
      </dgm:t>
    </dgm:pt>
    <dgm:pt modelId="{D966B5CF-EB85-4112-806E-356E909A991C}">
      <dgm:prSet/>
      <dgm:spPr/>
      <dgm:t>
        <a:bodyPr/>
        <a:lstStyle/>
        <a:p>
          <a:pPr>
            <a:defRPr cap="all"/>
          </a:pPr>
          <a:r>
            <a:rPr lang="en-US"/>
            <a:t>Dropping Duplicate values</a:t>
          </a:r>
        </a:p>
      </dgm:t>
    </dgm:pt>
    <dgm:pt modelId="{E604DBAA-48B8-4E2A-9CA4-50982F0D11B6}" type="parTrans" cxnId="{B82ABC3F-52F0-46C8-BFE5-0A2CE4110662}">
      <dgm:prSet/>
      <dgm:spPr/>
      <dgm:t>
        <a:bodyPr/>
        <a:lstStyle/>
        <a:p>
          <a:endParaRPr lang="en-US"/>
        </a:p>
      </dgm:t>
    </dgm:pt>
    <dgm:pt modelId="{EF2F36BD-C8E1-4994-8771-4DDB494E9999}" type="sibTrans" cxnId="{B82ABC3F-52F0-46C8-BFE5-0A2CE4110662}">
      <dgm:prSet/>
      <dgm:spPr/>
      <dgm:t>
        <a:bodyPr/>
        <a:lstStyle/>
        <a:p>
          <a:endParaRPr lang="en-US"/>
        </a:p>
      </dgm:t>
    </dgm:pt>
    <dgm:pt modelId="{23DAE9CA-E466-4DB1-9F25-3DAEB5EF540B}">
      <dgm:prSet/>
      <dgm:spPr/>
      <dgm:t>
        <a:bodyPr/>
        <a:lstStyle/>
        <a:p>
          <a:pPr>
            <a:defRPr cap="all"/>
          </a:pPr>
          <a:r>
            <a:rPr lang="en-US"/>
            <a:t>Checking missing and categorical data</a:t>
          </a:r>
        </a:p>
      </dgm:t>
    </dgm:pt>
    <dgm:pt modelId="{2CFECEBE-F727-4BEF-B97A-0802108A90E0}" type="parTrans" cxnId="{F4013E65-B71B-4346-B22B-C8C48BF216F3}">
      <dgm:prSet/>
      <dgm:spPr/>
      <dgm:t>
        <a:bodyPr/>
        <a:lstStyle/>
        <a:p>
          <a:endParaRPr lang="en-US"/>
        </a:p>
      </dgm:t>
    </dgm:pt>
    <dgm:pt modelId="{737F8C81-DFBD-4512-9337-1C2C82DE4D16}" type="sibTrans" cxnId="{F4013E65-B71B-4346-B22B-C8C48BF216F3}">
      <dgm:prSet/>
      <dgm:spPr/>
      <dgm:t>
        <a:bodyPr/>
        <a:lstStyle/>
        <a:p>
          <a:endParaRPr lang="en-US"/>
        </a:p>
      </dgm:t>
    </dgm:pt>
    <dgm:pt modelId="{DE4EE1D7-73DB-4237-94EA-011B41D11220}">
      <dgm:prSet/>
      <dgm:spPr/>
      <dgm:t>
        <a:bodyPr/>
        <a:lstStyle/>
        <a:p>
          <a:pPr>
            <a:defRPr cap="all"/>
          </a:pPr>
          <a:r>
            <a:rPr lang="en-IN"/>
            <a:t>Split data into training, validation and evaluation sets</a:t>
          </a:r>
          <a:endParaRPr lang="en-US"/>
        </a:p>
      </dgm:t>
    </dgm:pt>
    <dgm:pt modelId="{ED36BB58-ECEA-4C0D-8FF4-F631E78489A8}" type="parTrans" cxnId="{4915327F-5B59-4FAA-A577-603C86B1FFCC}">
      <dgm:prSet/>
      <dgm:spPr/>
      <dgm:t>
        <a:bodyPr/>
        <a:lstStyle/>
        <a:p>
          <a:endParaRPr lang="en-US"/>
        </a:p>
      </dgm:t>
    </dgm:pt>
    <dgm:pt modelId="{DAAC0EF4-0BAC-40E7-92BB-96E6127A441D}" type="sibTrans" cxnId="{4915327F-5B59-4FAA-A577-603C86B1FFCC}">
      <dgm:prSet/>
      <dgm:spPr/>
      <dgm:t>
        <a:bodyPr/>
        <a:lstStyle/>
        <a:p>
          <a:endParaRPr lang="en-US"/>
        </a:p>
      </dgm:t>
    </dgm:pt>
    <dgm:pt modelId="{155C7725-1398-4E88-B8AC-24313B852A69}" type="pres">
      <dgm:prSet presAssocID="{0CDC692E-86F5-485D-8510-36138EE9088C}" presName="root" presStyleCnt="0">
        <dgm:presLayoutVars>
          <dgm:dir/>
          <dgm:resizeHandles val="exact"/>
        </dgm:presLayoutVars>
      </dgm:prSet>
      <dgm:spPr/>
    </dgm:pt>
    <dgm:pt modelId="{4390A5A5-D827-47E7-B0AF-A5F141445FCA}" type="pres">
      <dgm:prSet presAssocID="{F2CA632F-C0E8-4A1E-90D2-F2288FACA431}" presName="compNode" presStyleCnt="0"/>
      <dgm:spPr/>
    </dgm:pt>
    <dgm:pt modelId="{0B081EE7-C2EF-40B8-9AE3-C7E9821B4302}" type="pres">
      <dgm:prSet presAssocID="{F2CA632F-C0E8-4A1E-90D2-F2288FACA431}" presName="iconBgRect" presStyleLbl="bgShp" presStyleIdx="0" presStyleCnt="4"/>
      <dgm:spPr>
        <a:prstGeom prst="round2DiagRect">
          <a:avLst>
            <a:gd name="adj1" fmla="val 29727"/>
            <a:gd name="adj2" fmla="val 0"/>
          </a:avLst>
        </a:prstGeom>
      </dgm:spPr>
    </dgm:pt>
    <dgm:pt modelId="{38033991-A5C2-4336-9A22-C6709436E0BE}" type="pres">
      <dgm:prSet presAssocID="{F2CA632F-C0E8-4A1E-90D2-F2288FACA431}"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ooks on Shelf"/>
        </a:ext>
      </dgm:extLst>
    </dgm:pt>
    <dgm:pt modelId="{5DAE2F31-871A-4363-84C9-84CFB5BD712A}" type="pres">
      <dgm:prSet presAssocID="{F2CA632F-C0E8-4A1E-90D2-F2288FACA431}" presName="spaceRect" presStyleCnt="0"/>
      <dgm:spPr/>
    </dgm:pt>
    <dgm:pt modelId="{9B1FBA24-5122-40B8-BB8B-71C861ABD3A9}" type="pres">
      <dgm:prSet presAssocID="{F2CA632F-C0E8-4A1E-90D2-F2288FACA431}" presName="textRect" presStyleLbl="revTx" presStyleIdx="0" presStyleCnt="4">
        <dgm:presLayoutVars>
          <dgm:chMax val="1"/>
          <dgm:chPref val="1"/>
        </dgm:presLayoutVars>
      </dgm:prSet>
      <dgm:spPr/>
    </dgm:pt>
    <dgm:pt modelId="{19C90E13-6CED-4FC7-9839-E659401FE19E}" type="pres">
      <dgm:prSet presAssocID="{276D38F3-401D-4BE5-AFD7-8F776272FC49}" presName="sibTrans" presStyleCnt="0"/>
      <dgm:spPr/>
    </dgm:pt>
    <dgm:pt modelId="{40AEC1B1-0065-4B78-B7AA-6BDE1FB3E352}" type="pres">
      <dgm:prSet presAssocID="{D966B5CF-EB85-4112-806E-356E909A991C}" presName="compNode" presStyleCnt="0"/>
      <dgm:spPr/>
    </dgm:pt>
    <dgm:pt modelId="{BC56AA60-A38A-4B0A-8A25-08527D50AE3D}" type="pres">
      <dgm:prSet presAssocID="{D966B5CF-EB85-4112-806E-356E909A991C}" presName="iconBgRect" presStyleLbl="bgShp" presStyleIdx="1" presStyleCnt="4"/>
      <dgm:spPr>
        <a:prstGeom prst="round2DiagRect">
          <a:avLst>
            <a:gd name="adj1" fmla="val 29727"/>
            <a:gd name="adj2" fmla="val 0"/>
          </a:avLst>
        </a:prstGeom>
      </dgm:spPr>
    </dgm:pt>
    <dgm:pt modelId="{3CD26CCA-C7EA-496B-A841-424BE06C0DD9}" type="pres">
      <dgm:prSet presAssocID="{D966B5CF-EB85-4112-806E-356E909A991C}"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lose"/>
        </a:ext>
      </dgm:extLst>
    </dgm:pt>
    <dgm:pt modelId="{F0289E32-DAC2-4DD6-8C3D-255FAECD0130}" type="pres">
      <dgm:prSet presAssocID="{D966B5CF-EB85-4112-806E-356E909A991C}" presName="spaceRect" presStyleCnt="0"/>
      <dgm:spPr/>
    </dgm:pt>
    <dgm:pt modelId="{0F7EB893-10BC-4F4F-9614-AC398F5AF21E}" type="pres">
      <dgm:prSet presAssocID="{D966B5CF-EB85-4112-806E-356E909A991C}" presName="textRect" presStyleLbl="revTx" presStyleIdx="1" presStyleCnt="4">
        <dgm:presLayoutVars>
          <dgm:chMax val="1"/>
          <dgm:chPref val="1"/>
        </dgm:presLayoutVars>
      </dgm:prSet>
      <dgm:spPr/>
    </dgm:pt>
    <dgm:pt modelId="{D8637E59-398C-4639-8D9B-CEB4B8A148A0}" type="pres">
      <dgm:prSet presAssocID="{EF2F36BD-C8E1-4994-8771-4DDB494E9999}" presName="sibTrans" presStyleCnt="0"/>
      <dgm:spPr/>
    </dgm:pt>
    <dgm:pt modelId="{0D6EDD48-4473-488C-98B8-0FCF867DD1A1}" type="pres">
      <dgm:prSet presAssocID="{23DAE9CA-E466-4DB1-9F25-3DAEB5EF540B}" presName="compNode" presStyleCnt="0"/>
      <dgm:spPr/>
    </dgm:pt>
    <dgm:pt modelId="{399AB631-1BAC-42F9-80C0-CCB677AC5B69}" type="pres">
      <dgm:prSet presAssocID="{23DAE9CA-E466-4DB1-9F25-3DAEB5EF540B}" presName="iconBgRect" presStyleLbl="bgShp" presStyleIdx="2" presStyleCnt="4"/>
      <dgm:spPr>
        <a:prstGeom prst="round2DiagRect">
          <a:avLst>
            <a:gd name="adj1" fmla="val 29727"/>
            <a:gd name="adj2" fmla="val 0"/>
          </a:avLst>
        </a:prstGeom>
      </dgm:spPr>
    </dgm:pt>
    <dgm:pt modelId="{62D8C173-B55C-4C1E-978A-10FF5D30F92C}" type="pres">
      <dgm:prSet presAssocID="{23DAE9CA-E466-4DB1-9F25-3DAEB5EF540B}"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heckmark"/>
        </a:ext>
      </dgm:extLst>
    </dgm:pt>
    <dgm:pt modelId="{5D7F0561-C626-4385-9402-FB40CEDB496B}" type="pres">
      <dgm:prSet presAssocID="{23DAE9CA-E466-4DB1-9F25-3DAEB5EF540B}" presName="spaceRect" presStyleCnt="0"/>
      <dgm:spPr/>
    </dgm:pt>
    <dgm:pt modelId="{0ACBC62E-40A1-4077-AA74-2F873612493D}" type="pres">
      <dgm:prSet presAssocID="{23DAE9CA-E466-4DB1-9F25-3DAEB5EF540B}" presName="textRect" presStyleLbl="revTx" presStyleIdx="2" presStyleCnt="4">
        <dgm:presLayoutVars>
          <dgm:chMax val="1"/>
          <dgm:chPref val="1"/>
        </dgm:presLayoutVars>
      </dgm:prSet>
      <dgm:spPr/>
    </dgm:pt>
    <dgm:pt modelId="{0098B3BF-5F88-4985-8F74-E8A8880A6CC8}" type="pres">
      <dgm:prSet presAssocID="{737F8C81-DFBD-4512-9337-1C2C82DE4D16}" presName="sibTrans" presStyleCnt="0"/>
      <dgm:spPr/>
    </dgm:pt>
    <dgm:pt modelId="{92B57362-C6CE-4131-B815-62C56EF8FC71}" type="pres">
      <dgm:prSet presAssocID="{DE4EE1D7-73DB-4237-94EA-011B41D11220}" presName="compNode" presStyleCnt="0"/>
      <dgm:spPr/>
    </dgm:pt>
    <dgm:pt modelId="{B43ABC8A-511F-49E9-8317-6A80193C03A7}" type="pres">
      <dgm:prSet presAssocID="{DE4EE1D7-73DB-4237-94EA-011B41D11220}" presName="iconBgRect" presStyleLbl="bgShp" presStyleIdx="3" presStyleCnt="4"/>
      <dgm:spPr>
        <a:prstGeom prst="round2DiagRect">
          <a:avLst>
            <a:gd name="adj1" fmla="val 29727"/>
            <a:gd name="adj2" fmla="val 0"/>
          </a:avLst>
        </a:prstGeom>
      </dgm:spPr>
    </dgm:pt>
    <dgm:pt modelId="{57BA8C8E-12AE-465E-95F8-E28C60C7A033}" type="pres">
      <dgm:prSet presAssocID="{DE4EE1D7-73DB-4237-94EA-011B41D11220}"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Table"/>
        </a:ext>
      </dgm:extLst>
    </dgm:pt>
    <dgm:pt modelId="{8F31C85E-3EB3-4F5B-B08B-42CFE8A77D8F}" type="pres">
      <dgm:prSet presAssocID="{DE4EE1D7-73DB-4237-94EA-011B41D11220}" presName="spaceRect" presStyleCnt="0"/>
      <dgm:spPr/>
    </dgm:pt>
    <dgm:pt modelId="{3B4A5491-BB07-441B-BFB0-A893CCFC74F8}" type="pres">
      <dgm:prSet presAssocID="{DE4EE1D7-73DB-4237-94EA-011B41D11220}" presName="textRect" presStyleLbl="revTx" presStyleIdx="3" presStyleCnt="4">
        <dgm:presLayoutVars>
          <dgm:chMax val="1"/>
          <dgm:chPref val="1"/>
        </dgm:presLayoutVars>
      </dgm:prSet>
      <dgm:spPr/>
    </dgm:pt>
  </dgm:ptLst>
  <dgm:cxnLst>
    <dgm:cxn modelId="{AA709400-2E53-4817-A973-E82692C3DDC9}" srcId="{0CDC692E-86F5-485D-8510-36138EE9088C}" destId="{F2CA632F-C0E8-4A1E-90D2-F2288FACA431}" srcOrd="0" destOrd="0" parTransId="{93A5A883-43B9-496F-B8FE-0375423C184B}" sibTransId="{276D38F3-401D-4BE5-AFD7-8F776272FC49}"/>
    <dgm:cxn modelId="{8CE1CF14-DB2E-4FE2-A6C3-FD48CEF61BEA}" type="presOf" srcId="{23DAE9CA-E466-4DB1-9F25-3DAEB5EF540B}" destId="{0ACBC62E-40A1-4077-AA74-2F873612493D}" srcOrd="0" destOrd="0" presId="urn:microsoft.com/office/officeart/2018/5/layout/IconLeafLabelList"/>
    <dgm:cxn modelId="{DEE0791E-FBBF-4F7F-A271-7A622F50BDD4}" type="presOf" srcId="{D966B5CF-EB85-4112-806E-356E909A991C}" destId="{0F7EB893-10BC-4F4F-9614-AC398F5AF21E}" srcOrd="0" destOrd="0" presId="urn:microsoft.com/office/officeart/2018/5/layout/IconLeafLabelList"/>
    <dgm:cxn modelId="{B82ABC3F-52F0-46C8-BFE5-0A2CE4110662}" srcId="{0CDC692E-86F5-485D-8510-36138EE9088C}" destId="{D966B5CF-EB85-4112-806E-356E909A991C}" srcOrd="1" destOrd="0" parTransId="{E604DBAA-48B8-4E2A-9CA4-50982F0D11B6}" sibTransId="{EF2F36BD-C8E1-4994-8771-4DDB494E9999}"/>
    <dgm:cxn modelId="{223F964A-046F-4162-B78B-1D5788724076}" type="presOf" srcId="{0CDC692E-86F5-485D-8510-36138EE9088C}" destId="{155C7725-1398-4E88-B8AC-24313B852A69}" srcOrd="0" destOrd="0" presId="urn:microsoft.com/office/officeart/2018/5/layout/IconLeafLabelList"/>
    <dgm:cxn modelId="{2C423859-1FF8-43A1-A749-C2AE391D241B}" type="presOf" srcId="{F2CA632F-C0E8-4A1E-90D2-F2288FACA431}" destId="{9B1FBA24-5122-40B8-BB8B-71C861ABD3A9}" srcOrd="0" destOrd="0" presId="urn:microsoft.com/office/officeart/2018/5/layout/IconLeafLabelList"/>
    <dgm:cxn modelId="{F4013E65-B71B-4346-B22B-C8C48BF216F3}" srcId="{0CDC692E-86F5-485D-8510-36138EE9088C}" destId="{23DAE9CA-E466-4DB1-9F25-3DAEB5EF540B}" srcOrd="2" destOrd="0" parTransId="{2CFECEBE-F727-4BEF-B97A-0802108A90E0}" sibTransId="{737F8C81-DFBD-4512-9337-1C2C82DE4D16}"/>
    <dgm:cxn modelId="{4915327F-5B59-4FAA-A577-603C86B1FFCC}" srcId="{0CDC692E-86F5-485D-8510-36138EE9088C}" destId="{DE4EE1D7-73DB-4237-94EA-011B41D11220}" srcOrd="3" destOrd="0" parTransId="{ED36BB58-ECEA-4C0D-8FF4-F631E78489A8}" sibTransId="{DAAC0EF4-0BAC-40E7-92BB-96E6127A441D}"/>
    <dgm:cxn modelId="{DADEB2A1-2D96-48B1-9ED9-4907F9637E0B}" type="presOf" srcId="{DE4EE1D7-73DB-4237-94EA-011B41D11220}" destId="{3B4A5491-BB07-441B-BFB0-A893CCFC74F8}" srcOrd="0" destOrd="0" presId="urn:microsoft.com/office/officeart/2018/5/layout/IconLeafLabelList"/>
    <dgm:cxn modelId="{6E12A58B-8F15-4EBF-B2BB-084FAA429446}" type="presParOf" srcId="{155C7725-1398-4E88-B8AC-24313B852A69}" destId="{4390A5A5-D827-47E7-B0AF-A5F141445FCA}" srcOrd="0" destOrd="0" presId="urn:microsoft.com/office/officeart/2018/5/layout/IconLeafLabelList"/>
    <dgm:cxn modelId="{A6D281DA-B298-4F23-ADE6-51FADB38832F}" type="presParOf" srcId="{4390A5A5-D827-47E7-B0AF-A5F141445FCA}" destId="{0B081EE7-C2EF-40B8-9AE3-C7E9821B4302}" srcOrd="0" destOrd="0" presId="urn:microsoft.com/office/officeart/2018/5/layout/IconLeafLabelList"/>
    <dgm:cxn modelId="{4D6AFADA-A448-407D-B7C0-C7C6383F490E}" type="presParOf" srcId="{4390A5A5-D827-47E7-B0AF-A5F141445FCA}" destId="{38033991-A5C2-4336-9A22-C6709436E0BE}" srcOrd="1" destOrd="0" presId="urn:microsoft.com/office/officeart/2018/5/layout/IconLeafLabelList"/>
    <dgm:cxn modelId="{F83057F4-8DCE-4433-A93D-DC381D8F52EF}" type="presParOf" srcId="{4390A5A5-D827-47E7-B0AF-A5F141445FCA}" destId="{5DAE2F31-871A-4363-84C9-84CFB5BD712A}" srcOrd="2" destOrd="0" presId="urn:microsoft.com/office/officeart/2018/5/layout/IconLeafLabelList"/>
    <dgm:cxn modelId="{60025991-0E2A-4BFA-B85D-9139DB9859DF}" type="presParOf" srcId="{4390A5A5-D827-47E7-B0AF-A5F141445FCA}" destId="{9B1FBA24-5122-40B8-BB8B-71C861ABD3A9}" srcOrd="3" destOrd="0" presId="urn:microsoft.com/office/officeart/2018/5/layout/IconLeafLabelList"/>
    <dgm:cxn modelId="{2D4326A1-3FE6-4038-8B5A-FD4AD6EF241D}" type="presParOf" srcId="{155C7725-1398-4E88-B8AC-24313B852A69}" destId="{19C90E13-6CED-4FC7-9839-E659401FE19E}" srcOrd="1" destOrd="0" presId="urn:microsoft.com/office/officeart/2018/5/layout/IconLeafLabelList"/>
    <dgm:cxn modelId="{DB1270E2-CE0F-416B-B56F-21E0AB9CD6DB}" type="presParOf" srcId="{155C7725-1398-4E88-B8AC-24313B852A69}" destId="{40AEC1B1-0065-4B78-B7AA-6BDE1FB3E352}" srcOrd="2" destOrd="0" presId="urn:microsoft.com/office/officeart/2018/5/layout/IconLeafLabelList"/>
    <dgm:cxn modelId="{272BC2A1-85C1-45F2-9E27-F4AE54D7EB42}" type="presParOf" srcId="{40AEC1B1-0065-4B78-B7AA-6BDE1FB3E352}" destId="{BC56AA60-A38A-4B0A-8A25-08527D50AE3D}" srcOrd="0" destOrd="0" presId="urn:microsoft.com/office/officeart/2018/5/layout/IconLeafLabelList"/>
    <dgm:cxn modelId="{D8430987-D7D8-45C1-BF74-C8B62D2839ED}" type="presParOf" srcId="{40AEC1B1-0065-4B78-B7AA-6BDE1FB3E352}" destId="{3CD26CCA-C7EA-496B-A841-424BE06C0DD9}" srcOrd="1" destOrd="0" presId="urn:microsoft.com/office/officeart/2018/5/layout/IconLeafLabelList"/>
    <dgm:cxn modelId="{3F138DAF-217D-48D6-AF43-53AEE25A1085}" type="presParOf" srcId="{40AEC1B1-0065-4B78-B7AA-6BDE1FB3E352}" destId="{F0289E32-DAC2-4DD6-8C3D-255FAECD0130}" srcOrd="2" destOrd="0" presId="urn:microsoft.com/office/officeart/2018/5/layout/IconLeafLabelList"/>
    <dgm:cxn modelId="{2FEC21B6-A057-49FC-B24C-57CA27241B86}" type="presParOf" srcId="{40AEC1B1-0065-4B78-B7AA-6BDE1FB3E352}" destId="{0F7EB893-10BC-4F4F-9614-AC398F5AF21E}" srcOrd="3" destOrd="0" presId="urn:microsoft.com/office/officeart/2018/5/layout/IconLeafLabelList"/>
    <dgm:cxn modelId="{A10F6771-2DE5-4EBE-AC67-907730411550}" type="presParOf" srcId="{155C7725-1398-4E88-B8AC-24313B852A69}" destId="{D8637E59-398C-4639-8D9B-CEB4B8A148A0}" srcOrd="3" destOrd="0" presId="urn:microsoft.com/office/officeart/2018/5/layout/IconLeafLabelList"/>
    <dgm:cxn modelId="{3796AD23-B07E-4506-B80F-C28926122EEE}" type="presParOf" srcId="{155C7725-1398-4E88-B8AC-24313B852A69}" destId="{0D6EDD48-4473-488C-98B8-0FCF867DD1A1}" srcOrd="4" destOrd="0" presId="urn:microsoft.com/office/officeart/2018/5/layout/IconLeafLabelList"/>
    <dgm:cxn modelId="{7BEE557E-10F0-4D70-A20D-7DE3A644C2AE}" type="presParOf" srcId="{0D6EDD48-4473-488C-98B8-0FCF867DD1A1}" destId="{399AB631-1BAC-42F9-80C0-CCB677AC5B69}" srcOrd="0" destOrd="0" presId="urn:microsoft.com/office/officeart/2018/5/layout/IconLeafLabelList"/>
    <dgm:cxn modelId="{F09FF5A9-4181-407A-AC7A-237D52AABF04}" type="presParOf" srcId="{0D6EDD48-4473-488C-98B8-0FCF867DD1A1}" destId="{62D8C173-B55C-4C1E-978A-10FF5D30F92C}" srcOrd="1" destOrd="0" presId="urn:microsoft.com/office/officeart/2018/5/layout/IconLeafLabelList"/>
    <dgm:cxn modelId="{42E2DA4E-F738-4665-9E79-ACC269532E4C}" type="presParOf" srcId="{0D6EDD48-4473-488C-98B8-0FCF867DD1A1}" destId="{5D7F0561-C626-4385-9402-FB40CEDB496B}" srcOrd="2" destOrd="0" presId="urn:microsoft.com/office/officeart/2018/5/layout/IconLeafLabelList"/>
    <dgm:cxn modelId="{7AC93171-F2A7-414C-8227-2DB068A12820}" type="presParOf" srcId="{0D6EDD48-4473-488C-98B8-0FCF867DD1A1}" destId="{0ACBC62E-40A1-4077-AA74-2F873612493D}" srcOrd="3" destOrd="0" presId="urn:microsoft.com/office/officeart/2018/5/layout/IconLeafLabelList"/>
    <dgm:cxn modelId="{E4DA0631-DD63-45BE-BAA4-F1371D0E2478}" type="presParOf" srcId="{155C7725-1398-4E88-B8AC-24313B852A69}" destId="{0098B3BF-5F88-4985-8F74-E8A8880A6CC8}" srcOrd="5" destOrd="0" presId="urn:microsoft.com/office/officeart/2018/5/layout/IconLeafLabelList"/>
    <dgm:cxn modelId="{7706CFB9-D1C9-4740-8A66-EEAAD4B0E354}" type="presParOf" srcId="{155C7725-1398-4E88-B8AC-24313B852A69}" destId="{92B57362-C6CE-4131-B815-62C56EF8FC71}" srcOrd="6" destOrd="0" presId="urn:microsoft.com/office/officeart/2018/5/layout/IconLeafLabelList"/>
    <dgm:cxn modelId="{7041231F-B6FB-4E9F-BDD1-11EC1C4C27F9}" type="presParOf" srcId="{92B57362-C6CE-4131-B815-62C56EF8FC71}" destId="{B43ABC8A-511F-49E9-8317-6A80193C03A7}" srcOrd="0" destOrd="0" presId="urn:microsoft.com/office/officeart/2018/5/layout/IconLeafLabelList"/>
    <dgm:cxn modelId="{A005DDC2-AE76-4626-A69C-77B9FEFF7E60}" type="presParOf" srcId="{92B57362-C6CE-4131-B815-62C56EF8FC71}" destId="{57BA8C8E-12AE-465E-95F8-E28C60C7A033}" srcOrd="1" destOrd="0" presId="urn:microsoft.com/office/officeart/2018/5/layout/IconLeafLabelList"/>
    <dgm:cxn modelId="{FCF74C9C-DB54-46AA-90F2-090854AB934B}" type="presParOf" srcId="{92B57362-C6CE-4131-B815-62C56EF8FC71}" destId="{8F31C85E-3EB3-4F5B-B08B-42CFE8A77D8F}" srcOrd="2" destOrd="0" presId="urn:microsoft.com/office/officeart/2018/5/layout/IconLeafLabelList"/>
    <dgm:cxn modelId="{0B60EF66-474B-4949-B24B-F05F6E6EC827}" type="presParOf" srcId="{92B57362-C6CE-4131-B815-62C56EF8FC71}" destId="{3B4A5491-BB07-441B-BFB0-A893CCFC74F8}" srcOrd="3" destOrd="0" presId="urn:microsoft.com/office/officeart/2018/5/layout/IconLeafLabel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081EE7-C2EF-40B8-9AE3-C7E9821B4302}">
      <dsp:nvSpPr>
        <dsp:cNvPr id="0" name=""/>
        <dsp:cNvSpPr/>
      </dsp:nvSpPr>
      <dsp:spPr>
        <a:xfrm>
          <a:off x="550892" y="394754"/>
          <a:ext cx="1444760" cy="1444760"/>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8033991-A5C2-4336-9A22-C6709436E0BE}">
      <dsp:nvSpPr>
        <dsp:cNvPr id="0" name=""/>
        <dsp:cNvSpPr/>
      </dsp:nvSpPr>
      <dsp:spPr>
        <a:xfrm>
          <a:off x="858792" y="702654"/>
          <a:ext cx="828961" cy="82896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9B1FBA24-5122-40B8-BB8B-71C861ABD3A9}">
      <dsp:nvSpPr>
        <dsp:cNvPr id="0" name=""/>
        <dsp:cNvSpPr/>
      </dsp:nvSpPr>
      <dsp:spPr>
        <a:xfrm>
          <a:off x="89042" y="2289522"/>
          <a:ext cx="236846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defRPr cap="all"/>
          </a:pPr>
          <a:r>
            <a:rPr lang="en-US" sz="1600" kern="1200"/>
            <a:t>Import data &amp; </a:t>
          </a:r>
          <a:r>
            <a:rPr lang="en-IN" sz="1600" kern="1200"/>
            <a:t>necessary libraries </a:t>
          </a:r>
          <a:endParaRPr lang="en-US" sz="1600" kern="1200"/>
        </a:p>
      </dsp:txBody>
      <dsp:txXfrm>
        <a:off x="89042" y="2289522"/>
        <a:ext cx="2368460" cy="720000"/>
      </dsp:txXfrm>
    </dsp:sp>
    <dsp:sp modelId="{BC56AA60-A38A-4B0A-8A25-08527D50AE3D}">
      <dsp:nvSpPr>
        <dsp:cNvPr id="0" name=""/>
        <dsp:cNvSpPr/>
      </dsp:nvSpPr>
      <dsp:spPr>
        <a:xfrm>
          <a:off x="3333833" y="394754"/>
          <a:ext cx="1444760" cy="1444760"/>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CD26CCA-C7EA-496B-A841-424BE06C0DD9}">
      <dsp:nvSpPr>
        <dsp:cNvPr id="0" name=""/>
        <dsp:cNvSpPr/>
      </dsp:nvSpPr>
      <dsp:spPr>
        <a:xfrm>
          <a:off x="3641733" y="702654"/>
          <a:ext cx="828961" cy="82896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F7EB893-10BC-4F4F-9614-AC398F5AF21E}">
      <dsp:nvSpPr>
        <dsp:cNvPr id="0" name=""/>
        <dsp:cNvSpPr/>
      </dsp:nvSpPr>
      <dsp:spPr>
        <a:xfrm>
          <a:off x="2871984" y="2289522"/>
          <a:ext cx="236846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defRPr cap="all"/>
          </a:pPr>
          <a:r>
            <a:rPr lang="en-US" sz="1600" kern="1200"/>
            <a:t>Dropping Duplicate values</a:t>
          </a:r>
        </a:p>
      </dsp:txBody>
      <dsp:txXfrm>
        <a:off x="2871984" y="2289522"/>
        <a:ext cx="2368460" cy="720000"/>
      </dsp:txXfrm>
    </dsp:sp>
    <dsp:sp modelId="{399AB631-1BAC-42F9-80C0-CCB677AC5B69}">
      <dsp:nvSpPr>
        <dsp:cNvPr id="0" name=""/>
        <dsp:cNvSpPr/>
      </dsp:nvSpPr>
      <dsp:spPr>
        <a:xfrm>
          <a:off x="6116775" y="394754"/>
          <a:ext cx="1444760" cy="1444760"/>
        </a:xfrm>
        <a:prstGeom prst="round2DiagRect">
          <a:avLst>
            <a:gd name="adj1" fmla="val 29727"/>
            <a:gd name="adj2" fmla="val 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2D8C173-B55C-4C1E-978A-10FF5D30F92C}">
      <dsp:nvSpPr>
        <dsp:cNvPr id="0" name=""/>
        <dsp:cNvSpPr/>
      </dsp:nvSpPr>
      <dsp:spPr>
        <a:xfrm>
          <a:off x="6424675" y="702654"/>
          <a:ext cx="828961" cy="82896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ACBC62E-40A1-4077-AA74-2F873612493D}">
      <dsp:nvSpPr>
        <dsp:cNvPr id="0" name=""/>
        <dsp:cNvSpPr/>
      </dsp:nvSpPr>
      <dsp:spPr>
        <a:xfrm>
          <a:off x="5654925" y="2289522"/>
          <a:ext cx="236846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defRPr cap="all"/>
          </a:pPr>
          <a:r>
            <a:rPr lang="en-US" sz="1600" kern="1200"/>
            <a:t>Checking missing and categorical data</a:t>
          </a:r>
        </a:p>
      </dsp:txBody>
      <dsp:txXfrm>
        <a:off x="5654925" y="2289522"/>
        <a:ext cx="2368460" cy="720000"/>
      </dsp:txXfrm>
    </dsp:sp>
    <dsp:sp modelId="{B43ABC8A-511F-49E9-8317-6A80193C03A7}">
      <dsp:nvSpPr>
        <dsp:cNvPr id="0" name=""/>
        <dsp:cNvSpPr/>
      </dsp:nvSpPr>
      <dsp:spPr>
        <a:xfrm>
          <a:off x="8899716" y="394754"/>
          <a:ext cx="1444760" cy="1444760"/>
        </a:xfrm>
        <a:prstGeom prst="round2DiagRect">
          <a:avLst>
            <a:gd name="adj1" fmla="val 29727"/>
            <a:gd name="adj2" fmla="val 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7BA8C8E-12AE-465E-95F8-E28C60C7A033}">
      <dsp:nvSpPr>
        <dsp:cNvPr id="0" name=""/>
        <dsp:cNvSpPr/>
      </dsp:nvSpPr>
      <dsp:spPr>
        <a:xfrm>
          <a:off x="9207616" y="702654"/>
          <a:ext cx="828961" cy="82896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3B4A5491-BB07-441B-BFB0-A893CCFC74F8}">
      <dsp:nvSpPr>
        <dsp:cNvPr id="0" name=""/>
        <dsp:cNvSpPr/>
      </dsp:nvSpPr>
      <dsp:spPr>
        <a:xfrm>
          <a:off x="8437866" y="2289522"/>
          <a:ext cx="236846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defRPr cap="all"/>
          </a:pPr>
          <a:r>
            <a:rPr lang="en-IN" sz="1600" kern="1200"/>
            <a:t>Split data into training, validation and evaluation sets</a:t>
          </a:r>
          <a:endParaRPr lang="en-US" sz="1600" kern="1200"/>
        </a:p>
      </dsp:txBody>
      <dsp:txXfrm>
        <a:off x="8437866" y="2289522"/>
        <a:ext cx="2368460" cy="720000"/>
      </dsp:txXfrm>
    </dsp:sp>
  </dsp:spTree>
</dsp:drawing>
</file>

<file path=ppt/diagrams/layout1.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32AF64-89AA-42E4-8AB8-5D37113B0310}" type="datetimeFigureOut">
              <a:rPr lang="en-IN" smtClean="0"/>
              <a:t>06/12/20</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045A69B-B6BC-4C17-99DB-2BDE1FB381F0}" type="slidenum">
              <a:rPr lang="en-IN" smtClean="0"/>
              <a:t>‹#›</a:t>
            </a:fld>
            <a:endParaRPr lang="en-IN"/>
          </a:p>
        </p:txBody>
      </p:sp>
    </p:spTree>
    <p:extLst>
      <p:ext uri="{BB962C8B-B14F-4D97-AF65-F5344CB8AC3E}">
        <p14:creationId xmlns:p14="http://schemas.microsoft.com/office/powerpoint/2010/main" val="17650587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The information about the user is taken as an input. The information is taken from the input that is in the form of browsing data. This information reflects the prior usage of the product as well as the assigned ratings. A recommendation system is a platform that provides its users with various contents based on their preferences and likings. A recommendation system takes the information about the user as an input</a:t>
            </a:r>
            <a:endParaRPr lang="en-IN" dirty="0"/>
          </a:p>
        </p:txBody>
      </p:sp>
      <p:sp>
        <p:nvSpPr>
          <p:cNvPr id="4" name="Slide Number Placeholder 3"/>
          <p:cNvSpPr>
            <a:spLocks noGrp="1"/>
          </p:cNvSpPr>
          <p:nvPr>
            <p:ph type="sldNum" sz="quarter" idx="10"/>
          </p:nvPr>
        </p:nvSpPr>
        <p:spPr/>
        <p:txBody>
          <a:bodyPr/>
          <a:lstStyle/>
          <a:p>
            <a:fld id="{6045A69B-B6BC-4C17-99DB-2BDE1FB381F0}" type="slidenum">
              <a:rPr lang="en-IN" smtClean="0"/>
              <a:t>9</a:t>
            </a:fld>
            <a:endParaRPr lang="en-IN"/>
          </a:p>
        </p:txBody>
      </p:sp>
    </p:spTree>
    <p:extLst>
      <p:ext uri="{BB962C8B-B14F-4D97-AF65-F5344CB8AC3E}">
        <p14:creationId xmlns:p14="http://schemas.microsoft.com/office/powerpoint/2010/main" val="19194013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6045A69B-B6BC-4C17-99DB-2BDE1FB381F0}" type="slidenum">
              <a:rPr lang="en-IN" smtClean="0"/>
              <a:t>10</a:t>
            </a:fld>
            <a:endParaRPr lang="en-IN"/>
          </a:p>
        </p:txBody>
      </p:sp>
    </p:spTree>
    <p:extLst>
      <p:ext uri="{BB962C8B-B14F-4D97-AF65-F5344CB8AC3E}">
        <p14:creationId xmlns:p14="http://schemas.microsoft.com/office/powerpoint/2010/main" val="17841907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pPr algn="l"/>
            <a:fld id="{0DCFB061-4267-4D9F-8017-6F550D3068DF}" type="datetime1">
              <a:rPr lang="en-US" smtClean="0"/>
              <a:t>12/6/20</a:t>
            </a:fld>
            <a:endParaRPr lang="en-US" dirty="0"/>
          </a:p>
        </p:txBody>
      </p:sp>
      <p:sp>
        <p:nvSpPr>
          <p:cNvPr id="5" name="Footer Placeholder 4"/>
          <p:cNvSpPr>
            <a:spLocks noGrp="1"/>
          </p:cNvSpPr>
          <p:nvPr>
            <p:ph type="ftr" sz="quarter" idx="11"/>
          </p:nvPr>
        </p:nvSpPr>
        <p:spPr/>
        <p:txBody>
          <a:bodyPr/>
          <a:lstStyle/>
          <a:p>
            <a:pPr algn="l"/>
            <a:endParaRPr lang="en-US" dirty="0"/>
          </a:p>
        </p:txBody>
      </p:sp>
      <p:sp>
        <p:nvSpPr>
          <p:cNvPr id="6" name="Slide Number Placeholder 5"/>
          <p:cNvSpPr>
            <a:spLocks noGrp="1"/>
          </p:cNvSpPr>
          <p:nvPr>
            <p:ph type="sldNum" sz="quarter" idx="12"/>
          </p:nvPr>
        </p:nvSpPr>
        <p:spPr/>
        <p:txBody>
          <a:body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33517993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AF8082C-0922-4249-A612-B415F5231620}" type="datetime1">
              <a:rPr lang="en-US" smtClean="0"/>
              <a:t>12/6/20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2792947443"/>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AF8082C-0922-4249-A612-B415F5231620}" type="datetime1">
              <a:rPr lang="en-US" smtClean="0"/>
              <a:t>12/6/20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2764652904"/>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AF8082C-0922-4249-A612-B415F5231620}" type="datetime1">
              <a:rPr lang="en-US" smtClean="0"/>
              <a:t>12/6/20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AEF9944-A4F6-4C59-AEBD-678D6480B8EA}" type="slidenum">
              <a:rPr lang="en-US" smtClean="0"/>
              <a:pPr/>
              <a:t>‹#›</a:t>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1335995949"/>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AF8082C-0922-4249-A612-B415F5231620}" type="datetime1">
              <a:rPr lang="en-US" smtClean="0"/>
              <a:t>12/6/20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773077452"/>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AF8082C-0922-4249-A612-B415F5231620}" type="datetime1">
              <a:rPr lang="en-US" smtClean="0"/>
              <a:t>12/6/20</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2656519958"/>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AF8082C-0922-4249-A612-B415F5231620}" type="datetime1">
              <a:rPr lang="en-US" smtClean="0"/>
              <a:t>12/6/20</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2558661580"/>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AF8082C-0922-4249-A612-B415F5231620}" type="datetime1">
              <a:rPr lang="en-US" smtClean="0"/>
              <a:t>12/6/20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192563706"/>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AF8082C-0922-4249-A612-B415F5231620}" type="datetime1">
              <a:rPr lang="en-US" smtClean="0"/>
              <a:t>12/6/20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900902558"/>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4AF8082C-0922-4249-A612-B415F5231620}" type="datetime1">
              <a:rPr lang="en-US" smtClean="0"/>
              <a:t>12/6/20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1414426434"/>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9CABC0C-B6DF-45E9-B954-11C99AA62C3E}" type="datetime1">
              <a:rPr lang="en-US" smtClean="0"/>
              <a:t>12/6/20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41451613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AF8082C-0922-4249-A612-B415F5231620}" type="datetime1">
              <a:rPr lang="en-US" smtClean="0"/>
              <a:t>12/6/20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1288513771"/>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AF8082C-0922-4249-A612-B415F5231620}" type="datetime1">
              <a:rPr lang="en-US" smtClean="0"/>
              <a:t>12/6/20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3351020997"/>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005CD215-1C45-48A0-8534-39FFE8A7C95A}" type="datetime1">
              <a:rPr lang="en-US" smtClean="0"/>
              <a:t>12/6/20</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FAEF9944-A4F6-4C59-AEBD-678D6480B8EA}" type="slidenum">
              <a:rPr lang="en-US" smtClean="0"/>
              <a:t>‹#›</a:t>
            </a:fld>
            <a:endParaRPr lang="en-US" dirty="0"/>
          </a:p>
        </p:txBody>
      </p:sp>
    </p:spTree>
    <p:extLst>
      <p:ext uri="{BB962C8B-B14F-4D97-AF65-F5344CB8AC3E}">
        <p14:creationId xmlns:p14="http://schemas.microsoft.com/office/powerpoint/2010/main" val="23586948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D3363A0F-DEF3-4134-98D0-2E1276938A8B}" type="datetime1">
              <a:rPr lang="en-US" smtClean="0"/>
              <a:t>12/6/20</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21941350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4AF8082C-0922-4249-A612-B415F5231620}" type="datetime1">
              <a:rPr lang="en-US" smtClean="0"/>
              <a:t>12/6/20</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2742641564"/>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8BDEA15-09CD-4275-A8E0-385C965F48B0}" type="datetime1">
              <a:rPr lang="en-US" smtClean="0"/>
              <a:t>12/6/20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15352831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AF8082C-0922-4249-A612-B415F5231620}" type="datetime1">
              <a:rPr lang="en-US" smtClean="0"/>
              <a:t>12/6/20</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2757077872"/>
      </p:ext>
    </p:extLst>
  </p:cSld>
  <p:clrMap bg1="lt1" tx1="dk1" bg2="lt2" tx2="dk2" accent1="accent1" accent2="accent2" accent3="accent3" accent4="accent4" accent5="accent5" accent6="accent6" hlink="hlink" folHlink="folHlink"/>
  <p:sldLayoutIdLst>
    <p:sldLayoutId id="2147484104" r:id="rId1"/>
    <p:sldLayoutId id="2147484105" r:id="rId2"/>
    <p:sldLayoutId id="2147484106" r:id="rId3"/>
    <p:sldLayoutId id="2147484107" r:id="rId4"/>
    <p:sldLayoutId id="2147484108" r:id="rId5"/>
    <p:sldLayoutId id="2147484109" r:id="rId6"/>
    <p:sldLayoutId id="2147484110" r:id="rId7"/>
    <p:sldLayoutId id="2147484111" r:id="rId8"/>
    <p:sldLayoutId id="2147484112" r:id="rId9"/>
    <p:sldLayoutId id="2147484113" r:id="rId10"/>
    <p:sldLayoutId id="2147484114" r:id="rId11"/>
    <p:sldLayoutId id="2147484115" r:id="rId12"/>
    <p:sldLayoutId id="2147484116" r:id="rId13"/>
    <p:sldLayoutId id="2147484117" r:id="rId14"/>
    <p:sldLayoutId id="2147484118" r:id="rId15"/>
    <p:sldLayoutId id="2147484119" r:id="rId16"/>
    <p:sldLayoutId id="2147484120"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6.png"/><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6.png"/><Relationship Id="rId5" Type="http://schemas.openxmlformats.org/officeDocument/2006/relationships/image" Target="../media/image28.png"/><Relationship Id="rId4" Type="http://schemas.openxmlformats.org/officeDocument/2006/relationships/notesSlide" Target="../notesSlides/notesSlide2.xml"/></Relationships>
</file>

<file path=ppt/slides/_rels/slide1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12.xml"/><Relationship Id="rId7" Type="http://schemas.openxmlformats.org/officeDocument/2006/relationships/image" Target="../media/image4.png"/><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3.png"/><Relationship Id="rId5" Type="http://schemas.openxmlformats.org/officeDocument/2006/relationships/image" Target="../media/image2.png"/><Relationship Id="rId10" Type="http://schemas.openxmlformats.org/officeDocument/2006/relationships/image" Target="../media/image6.png"/><Relationship Id="rId4" Type="http://schemas.openxmlformats.org/officeDocument/2006/relationships/image" Target="../media/image1.jpeg"/><Relationship Id="rId9" Type="http://schemas.openxmlformats.org/officeDocument/2006/relationships/image" Target="../media/image29.jpeg"/></Relationships>
</file>

<file path=ppt/slides/_rels/slide12.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slideLayout" Target="../slideLayouts/slideLayout11.xml"/><Relationship Id="rId7" Type="http://schemas.openxmlformats.org/officeDocument/2006/relationships/image" Target="../media/image5.png"/><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4.png"/><Relationship Id="rId5" Type="http://schemas.openxmlformats.org/officeDocument/2006/relationships/image" Target="../media/image3.png"/><Relationship Id="rId10" Type="http://schemas.openxmlformats.org/officeDocument/2006/relationships/image" Target="../media/image6.png"/><Relationship Id="rId4" Type="http://schemas.openxmlformats.org/officeDocument/2006/relationships/image" Target="../media/image2.png"/><Relationship Id="rId9" Type="http://schemas.openxmlformats.org/officeDocument/2006/relationships/image" Target="../media/image31.svg"/></Relationships>
</file>

<file path=ppt/slides/_rels/slide13.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11.xml"/><Relationship Id="rId7" Type="http://schemas.openxmlformats.org/officeDocument/2006/relationships/image" Target="../media/image4.png"/><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3.png"/><Relationship Id="rId11" Type="http://schemas.openxmlformats.org/officeDocument/2006/relationships/image" Target="../media/image6.png"/><Relationship Id="rId5" Type="http://schemas.openxmlformats.org/officeDocument/2006/relationships/image" Target="../media/image2.png"/><Relationship Id="rId10" Type="http://schemas.openxmlformats.org/officeDocument/2006/relationships/image" Target="../media/image33.svg"/><Relationship Id="rId4" Type="http://schemas.openxmlformats.org/officeDocument/2006/relationships/image" Target="../media/image1.jpeg"/><Relationship Id="rId9" Type="http://schemas.openxmlformats.org/officeDocument/2006/relationships/image" Target="../media/image32.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6.png"/><Relationship Id="rId5" Type="http://schemas.openxmlformats.org/officeDocument/2006/relationships/image" Target="../media/image7.jpeg"/><Relationship Id="rId4" Type="http://schemas.openxmlformats.org/officeDocument/2006/relationships/image" Target="../media/image1.jpe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6.pn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hyperlink" Target="https://www.kaggle.com/shivamb/netflix-shows?select=netflix_titles.csv" TargetMode="External"/><Relationship Id="rId5" Type="http://schemas.openxmlformats.org/officeDocument/2006/relationships/image" Target="../media/image5.png"/><Relationship Id="rId4" Type="http://schemas.openxmlformats.org/officeDocument/2006/relationships/image" Target="../media/image1.jpeg"/></Relationships>
</file>

<file path=ppt/slides/_rels/slide4.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slideLayout" Target="../slideLayouts/slideLayout2.xml"/><Relationship Id="rId7" Type="http://schemas.openxmlformats.org/officeDocument/2006/relationships/diagramColors" Target="../diagrams/colors1.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 Id="rId9"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6.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jpe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6.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slideLayout" Target="../slideLayouts/slideLayout14.xml"/><Relationship Id="rId7" Type="http://schemas.openxmlformats.org/officeDocument/2006/relationships/image" Target="../media/image24.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6.png"/><Relationship Id="rId5" Type="http://schemas.openxmlformats.org/officeDocument/2006/relationships/image" Target="../media/image26.png"/><Relationship Id="rId4" Type="http://schemas.openxmlformats.org/officeDocument/2006/relationships/image" Target="../media/image25.png"/></Relationships>
</file>

<file path=ppt/slides/_rels/slide9.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11.xml"/><Relationship Id="rId7" Type="http://schemas.openxmlformats.org/officeDocument/2006/relationships/image" Target="../media/image4.png"/><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3.png"/><Relationship Id="rId5" Type="http://schemas.openxmlformats.org/officeDocument/2006/relationships/image" Target="../media/image2.png"/><Relationship Id="rId10" Type="http://schemas.openxmlformats.org/officeDocument/2006/relationships/image" Target="../media/image6.png"/><Relationship Id="rId4" Type="http://schemas.openxmlformats.org/officeDocument/2006/relationships/notesSlide" Target="../notesSlides/notesSlide1.xml"/><Relationship Id="rId9"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28D0172-F2E0-4763-9C35-F022664959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
            <a:ext cx="12191695" cy="473074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16">
            <a:extLst>
              <a:ext uri="{FF2B5EF4-FFF2-40B4-BE49-F238E27FC236}">
                <a16:creationId xmlns:a16="http://schemas.microsoft.com/office/drawing/2014/main" id="{9F2851FB-E841-4509-8A6D-A416376EA3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3753695"/>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tx1">
              <a:alpha val="20000"/>
            </a:schemeClr>
          </a:solidFill>
          <a:ln>
            <a:noFill/>
          </a:ln>
        </p:spPr>
        <p:txBody>
          <a:bodyPr rtlCol="0" anchor="ctr"/>
          <a:lstStyle/>
          <a:p>
            <a:pPr algn="ctr"/>
            <a:endParaRPr lang="en-US">
              <a:solidFill>
                <a:schemeClr val="tx1"/>
              </a:solidFill>
            </a:endParaRPr>
          </a:p>
        </p:txBody>
      </p:sp>
      <p:sp>
        <p:nvSpPr>
          <p:cNvPr id="21" name="Freeform: Shape 20">
            <a:extLst>
              <a:ext uri="{FF2B5EF4-FFF2-40B4-BE49-F238E27FC236}">
                <a16:creationId xmlns:a16="http://schemas.microsoft.com/office/drawing/2014/main" id="{DF6FB2B2-CE21-407F-B22E-302DADC2C3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55533"/>
            <a:ext cx="12192000" cy="2802467"/>
          </a:xfrm>
          <a:custGeom>
            <a:avLst/>
            <a:gdLst>
              <a:gd name="connsiteX0" fmla="*/ 1 w 12192000"/>
              <a:gd name="connsiteY0" fmla="*/ 0 h 2802467"/>
              <a:gd name="connsiteX1" fmla="*/ 71932 w 12192000"/>
              <a:gd name="connsiteY1" fmla="*/ 12261 h 2802467"/>
              <a:gd name="connsiteX2" fmla="*/ 282848 w 12192000"/>
              <a:gd name="connsiteY2" fmla="*/ 48342 h 2802467"/>
              <a:gd name="connsiteX3" fmla="*/ 436464 w 12192000"/>
              <a:gd name="connsiteY3" fmla="*/ 73565 h 2802467"/>
              <a:gd name="connsiteX4" fmla="*/ 619339 w 12192000"/>
              <a:gd name="connsiteY4" fmla="*/ 100188 h 2802467"/>
              <a:gd name="connsiteX5" fmla="*/ 836351 w 12192000"/>
              <a:gd name="connsiteY5" fmla="*/ 132066 h 2802467"/>
              <a:gd name="connsiteX6" fmla="*/ 1076528 w 12192000"/>
              <a:gd name="connsiteY6" fmla="*/ 165696 h 2802467"/>
              <a:gd name="connsiteX7" fmla="*/ 1347183 w 12192000"/>
              <a:gd name="connsiteY7" fmla="*/ 201077 h 2802467"/>
              <a:gd name="connsiteX8" fmla="*/ 1642223 w 12192000"/>
              <a:gd name="connsiteY8" fmla="*/ 238560 h 2802467"/>
              <a:gd name="connsiteX9" fmla="*/ 1962864 w 12192000"/>
              <a:gd name="connsiteY9" fmla="*/ 276043 h 2802467"/>
              <a:gd name="connsiteX10" fmla="*/ 2304232 w 12192000"/>
              <a:gd name="connsiteY10" fmla="*/ 314226 h 2802467"/>
              <a:gd name="connsiteX11" fmla="*/ 2672421 w 12192000"/>
              <a:gd name="connsiteY11" fmla="*/ 349608 h 2802467"/>
              <a:gd name="connsiteX12" fmla="*/ 3057678 w 12192000"/>
              <a:gd name="connsiteY12" fmla="*/ 383587 h 2802467"/>
              <a:gd name="connsiteX13" fmla="*/ 3464881 w 12192000"/>
              <a:gd name="connsiteY13" fmla="*/ 414415 h 2802467"/>
              <a:gd name="connsiteX14" fmla="*/ 3889152 w 12192000"/>
              <a:gd name="connsiteY14" fmla="*/ 443840 h 2802467"/>
              <a:gd name="connsiteX15" fmla="*/ 4331710 w 12192000"/>
              <a:gd name="connsiteY15" fmla="*/ 471515 h 2802467"/>
              <a:gd name="connsiteX16" fmla="*/ 4558476 w 12192000"/>
              <a:gd name="connsiteY16" fmla="*/ 481323 h 2802467"/>
              <a:gd name="connsiteX17" fmla="*/ 4790118 w 12192000"/>
              <a:gd name="connsiteY17" fmla="*/ 492183 h 2802467"/>
              <a:gd name="connsiteX18" fmla="*/ 5025418 w 12192000"/>
              <a:gd name="connsiteY18" fmla="*/ 502342 h 2802467"/>
              <a:gd name="connsiteX19" fmla="*/ 5261937 w 12192000"/>
              <a:gd name="connsiteY19" fmla="*/ 508998 h 2802467"/>
              <a:gd name="connsiteX20" fmla="*/ 5503332 w 12192000"/>
              <a:gd name="connsiteY20" fmla="*/ 514953 h 2802467"/>
              <a:gd name="connsiteX21" fmla="*/ 5747166 w 12192000"/>
              <a:gd name="connsiteY21" fmla="*/ 521259 h 2802467"/>
              <a:gd name="connsiteX22" fmla="*/ 5995877 w 12192000"/>
              <a:gd name="connsiteY22" fmla="*/ 525462 h 2802467"/>
              <a:gd name="connsiteX23" fmla="*/ 6247026 w 12192000"/>
              <a:gd name="connsiteY23" fmla="*/ 525462 h 2802467"/>
              <a:gd name="connsiteX24" fmla="*/ 6500613 w 12192000"/>
              <a:gd name="connsiteY24" fmla="*/ 527564 h 2802467"/>
              <a:gd name="connsiteX25" fmla="*/ 6756639 w 12192000"/>
              <a:gd name="connsiteY25" fmla="*/ 525462 h 2802467"/>
              <a:gd name="connsiteX26" fmla="*/ 7016322 w 12192000"/>
              <a:gd name="connsiteY26" fmla="*/ 521259 h 2802467"/>
              <a:gd name="connsiteX27" fmla="*/ 7276005 w 12192000"/>
              <a:gd name="connsiteY27" fmla="*/ 517405 h 2802467"/>
              <a:gd name="connsiteX28" fmla="*/ 7539345 w 12192000"/>
              <a:gd name="connsiteY28" fmla="*/ 508998 h 2802467"/>
              <a:gd name="connsiteX29" fmla="*/ 7805124 w 12192000"/>
              <a:gd name="connsiteY29" fmla="*/ 500240 h 2802467"/>
              <a:gd name="connsiteX30" fmla="*/ 8070903 w 12192000"/>
              <a:gd name="connsiteY30" fmla="*/ 490081 h 2802467"/>
              <a:gd name="connsiteX31" fmla="*/ 8339121 w 12192000"/>
              <a:gd name="connsiteY31" fmla="*/ 475719 h 2802467"/>
              <a:gd name="connsiteX32" fmla="*/ 8609776 w 12192000"/>
              <a:gd name="connsiteY32" fmla="*/ 458553 h 2802467"/>
              <a:gd name="connsiteX33" fmla="*/ 8881651 w 12192000"/>
              <a:gd name="connsiteY33" fmla="*/ 442089 h 2802467"/>
              <a:gd name="connsiteX34" fmla="*/ 9153526 w 12192000"/>
              <a:gd name="connsiteY34" fmla="*/ 421070 h 2802467"/>
              <a:gd name="connsiteX35" fmla="*/ 9429058 w 12192000"/>
              <a:gd name="connsiteY35" fmla="*/ 395848 h 2802467"/>
              <a:gd name="connsiteX36" fmla="*/ 9700933 w 12192000"/>
              <a:gd name="connsiteY36" fmla="*/ 370626 h 2802467"/>
              <a:gd name="connsiteX37" fmla="*/ 9977684 w 12192000"/>
              <a:gd name="connsiteY37" fmla="*/ 341550 h 2802467"/>
              <a:gd name="connsiteX38" fmla="*/ 10255655 w 12192000"/>
              <a:gd name="connsiteY38" fmla="*/ 309672 h 2802467"/>
              <a:gd name="connsiteX39" fmla="*/ 10529968 w 12192000"/>
              <a:gd name="connsiteY39" fmla="*/ 276043 h 2802467"/>
              <a:gd name="connsiteX40" fmla="*/ 10807939 w 12192000"/>
              <a:gd name="connsiteY40" fmla="*/ 236808 h 2802467"/>
              <a:gd name="connsiteX41" fmla="*/ 11084690 w 12192000"/>
              <a:gd name="connsiteY41" fmla="*/ 194771 h 2802467"/>
              <a:gd name="connsiteX42" fmla="*/ 11362661 w 12192000"/>
              <a:gd name="connsiteY42" fmla="*/ 153085 h 2802467"/>
              <a:gd name="connsiteX43" fmla="*/ 11639412 w 12192000"/>
              <a:gd name="connsiteY43" fmla="*/ 104392 h 2802467"/>
              <a:gd name="connsiteX44" fmla="*/ 11914945 w 12192000"/>
              <a:gd name="connsiteY44" fmla="*/ 54648 h 2802467"/>
              <a:gd name="connsiteX45" fmla="*/ 12191696 w 12192000"/>
              <a:gd name="connsiteY45" fmla="*/ 2452 h 2802467"/>
              <a:gd name="connsiteX46" fmla="*/ 12191696 w 12192000"/>
              <a:gd name="connsiteY46" fmla="*/ 2236410 h 2802467"/>
              <a:gd name="connsiteX47" fmla="*/ 12192000 w 12192000"/>
              <a:gd name="connsiteY47" fmla="*/ 2236410 h 2802467"/>
              <a:gd name="connsiteX48" fmla="*/ 12192000 w 12192000"/>
              <a:gd name="connsiteY48" fmla="*/ 2802467 h 2802467"/>
              <a:gd name="connsiteX49" fmla="*/ 12191696 w 12192000"/>
              <a:gd name="connsiteY49" fmla="*/ 2802467 h 2802467"/>
              <a:gd name="connsiteX50" fmla="*/ 0 w 12192000"/>
              <a:gd name="connsiteY50" fmla="*/ 2802467 h 2802467"/>
              <a:gd name="connsiteX51" fmla="*/ 0 w 12192000"/>
              <a:gd name="connsiteY51" fmla="*/ 2236410 h 2802467"/>
              <a:gd name="connsiteX52" fmla="*/ 1 w 12192000"/>
              <a:gd name="connsiteY52" fmla="*/ 2236410 h 2802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2192000" h="2802467">
                <a:moveTo>
                  <a:pt x="1" y="0"/>
                </a:moveTo>
                <a:lnTo>
                  <a:pt x="71932" y="12261"/>
                </a:lnTo>
                <a:lnTo>
                  <a:pt x="282848" y="48342"/>
                </a:lnTo>
                <a:lnTo>
                  <a:pt x="436464" y="73565"/>
                </a:lnTo>
                <a:lnTo>
                  <a:pt x="619339" y="100188"/>
                </a:lnTo>
                <a:lnTo>
                  <a:pt x="836351" y="132066"/>
                </a:lnTo>
                <a:lnTo>
                  <a:pt x="1076528" y="165696"/>
                </a:lnTo>
                <a:lnTo>
                  <a:pt x="1347183" y="201077"/>
                </a:lnTo>
                <a:lnTo>
                  <a:pt x="1642223" y="238560"/>
                </a:lnTo>
                <a:lnTo>
                  <a:pt x="1962864" y="276043"/>
                </a:lnTo>
                <a:lnTo>
                  <a:pt x="2304232" y="314226"/>
                </a:lnTo>
                <a:lnTo>
                  <a:pt x="2672421" y="349608"/>
                </a:lnTo>
                <a:lnTo>
                  <a:pt x="3057678" y="383587"/>
                </a:lnTo>
                <a:lnTo>
                  <a:pt x="3464881" y="414415"/>
                </a:lnTo>
                <a:lnTo>
                  <a:pt x="3889152" y="443840"/>
                </a:lnTo>
                <a:lnTo>
                  <a:pt x="4331710" y="471515"/>
                </a:lnTo>
                <a:lnTo>
                  <a:pt x="4558476" y="481323"/>
                </a:lnTo>
                <a:lnTo>
                  <a:pt x="4790118" y="492183"/>
                </a:lnTo>
                <a:lnTo>
                  <a:pt x="5025418" y="502342"/>
                </a:lnTo>
                <a:lnTo>
                  <a:pt x="5261937" y="508998"/>
                </a:lnTo>
                <a:lnTo>
                  <a:pt x="5503332" y="514953"/>
                </a:lnTo>
                <a:lnTo>
                  <a:pt x="5747166" y="521259"/>
                </a:lnTo>
                <a:lnTo>
                  <a:pt x="5995877" y="525462"/>
                </a:lnTo>
                <a:lnTo>
                  <a:pt x="6247026" y="525462"/>
                </a:lnTo>
                <a:lnTo>
                  <a:pt x="6500613" y="527564"/>
                </a:lnTo>
                <a:lnTo>
                  <a:pt x="6756639" y="525462"/>
                </a:lnTo>
                <a:lnTo>
                  <a:pt x="7016322" y="521259"/>
                </a:lnTo>
                <a:lnTo>
                  <a:pt x="7276005" y="517405"/>
                </a:lnTo>
                <a:lnTo>
                  <a:pt x="7539345" y="508998"/>
                </a:lnTo>
                <a:lnTo>
                  <a:pt x="7805124" y="500240"/>
                </a:lnTo>
                <a:lnTo>
                  <a:pt x="8070903" y="490081"/>
                </a:lnTo>
                <a:lnTo>
                  <a:pt x="8339121" y="475719"/>
                </a:lnTo>
                <a:lnTo>
                  <a:pt x="8609776" y="458553"/>
                </a:lnTo>
                <a:lnTo>
                  <a:pt x="8881651" y="442089"/>
                </a:lnTo>
                <a:lnTo>
                  <a:pt x="9153526" y="421070"/>
                </a:lnTo>
                <a:lnTo>
                  <a:pt x="9429058" y="395848"/>
                </a:lnTo>
                <a:lnTo>
                  <a:pt x="9700933" y="370626"/>
                </a:lnTo>
                <a:lnTo>
                  <a:pt x="9977684" y="341550"/>
                </a:lnTo>
                <a:lnTo>
                  <a:pt x="10255655" y="309672"/>
                </a:lnTo>
                <a:lnTo>
                  <a:pt x="10529968" y="276043"/>
                </a:lnTo>
                <a:lnTo>
                  <a:pt x="10807939" y="236808"/>
                </a:lnTo>
                <a:lnTo>
                  <a:pt x="11084690" y="194771"/>
                </a:lnTo>
                <a:lnTo>
                  <a:pt x="11362661" y="153085"/>
                </a:lnTo>
                <a:lnTo>
                  <a:pt x="11639412" y="104392"/>
                </a:lnTo>
                <a:lnTo>
                  <a:pt x="11914945" y="54648"/>
                </a:lnTo>
                <a:lnTo>
                  <a:pt x="12191696" y="2452"/>
                </a:lnTo>
                <a:lnTo>
                  <a:pt x="12191696" y="2236410"/>
                </a:lnTo>
                <a:lnTo>
                  <a:pt x="12192000" y="2236410"/>
                </a:lnTo>
                <a:lnTo>
                  <a:pt x="12192000" y="2802467"/>
                </a:lnTo>
                <a:lnTo>
                  <a:pt x="12191696" y="2802467"/>
                </a:lnTo>
                <a:lnTo>
                  <a:pt x="0" y="2802467"/>
                </a:lnTo>
                <a:lnTo>
                  <a:pt x="0" y="2236410"/>
                </a:lnTo>
                <a:lnTo>
                  <a:pt x="1" y="2236410"/>
                </a:lnTo>
                <a:close/>
              </a:path>
            </a:pathLst>
          </a:custGeom>
          <a:solidFill>
            <a:schemeClr val="tx2"/>
          </a:solidFill>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10875A9-384A-634C-8C34-4A40C73EA315}"/>
              </a:ext>
            </a:extLst>
          </p:cNvPr>
          <p:cNvSpPr>
            <a:spLocks noGrp="1"/>
          </p:cNvSpPr>
          <p:nvPr>
            <p:ph type="ctrTitle"/>
          </p:nvPr>
        </p:nvSpPr>
        <p:spPr>
          <a:xfrm>
            <a:off x="965505" y="623571"/>
            <a:ext cx="10260990" cy="3523885"/>
          </a:xfrm>
        </p:spPr>
        <p:txBody>
          <a:bodyPr>
            <a:normAutofit/>
          </a:bodyPr>
          <a:lstStyle/>
          <a:p>
            <a:pPr algn="ctr">
              <a:lnSpc>
                <a:spcPct val="90000"/>
              </a:lnSpc>
            </a:pPr>
            <a:r>
              <a:rPr lang="en-IN" sz="5400" b="1" dirty="0"/>
              <a:t>Netflix Consumption analysis and </a:t>
            </a:r>
            <a:br>
              <a:rPr lang="en-IN" sz="5400" b="1" dirty="0"/>
            </a:br>
            <a:r>
              <a:rPr lang="en-IN" sz="5400" b="1" dirty="0"/>
              <a:t>Recommendation model</a:t>
            </a:r>
            <a:endParaRPr lang="en-US" sz="5400" dirty="0"/>
          </a:p>
        </p:txBody>
      </p:sp>
      <p:sp>
        <p:nvSpPr>
          <p:cNvPr id="3" name="Subtitle 2">
            <a:extLst>
              <a:ext uri="{FF2B5EF4-FFF2-40B4-BE49-F238E27FC236}">
                <a16:creationId xmlns:a16="http://schemas.microsoft.com/office/drawing/2014/main" id="{581461B2-F490-CB41-839F-AC889C1F4090}"/>
              </a:ext>
            </a:extLst>
          </p:cNvPr>
          <p:cNvSpPr>
            <a:spLocks noGrp="1"/>
          </p:cNvSpPr>
          <p:nvPr>
            <p:ph type="subTitle" idx="1"/>
          </p:nvPr>
        </p:nvSpPr>
        <p:spPr>
          <a:xfrm>
            <a:off x="965505" y="4777380"/>
            <a:ext cx="10260990" cy="1457049"/>
          </a:xfrm>
        </p:spPr>
        <p:txBody>
          <a:bodyPr>
            <a:normAutofit/>
          </a:bodyPr>
          <a:lstStyle/>
          <a:p>
            <a:pPr>
              <a:lnSpc>
                <a:spcPct val="90000"/>
              </a:lnSpc>
            </a:pPr>
            <a:r>
              <a:rPr lang="en-IN" sz="1300" b="1" dirty="0">
                <a:solidFill>
                  <a:schemeClr val="bg2"/>
                </a:solidFill>
              </a:rPr>
              <a:t>Submitted by:</a:t>
            </a:r>
          </a:p>
          <a:p>
            <a:pPr marL="285750" indent="-285750">
              <a:lnSpc>
                <a:spcPct val="90000"/>
              </a:lnSpc>
              <a:buFont typeface="Arial" panose="020B0604020202020204" pitchFamily="34" charset="0"/>
              <a:buChar char="•"/>
            </a:pPr>
            <a:r>
              <a:rPr lang="en-IN" sz="1300" b="1" dirty="0">
                <a:solidFill>
                  <a:schemeClr val="bg2"/>
                </a:solidFill>
              </a:rPr>
              <a:t>FNU Deepanshu (A20449479)</a:t>
            </a:r>
          </a:p>
          <a:p>
            <a:pPr marL="285750" indent="-285750">
              <a:lnSpc>
                <a:spcPct val="90000"/>
              </a:lnSpc>
              <a:buFont typeface="Arial" panose="020B0604020202020204" pitchFamily="34" charset="0"/>
              <a:buChar char="•"/>
            </a:pPr>
            <a:r>
              <a:rPr lang="en-IN" sz="1300" b="1" dirty="0">
                <a:solidFill>
                  <a:schemeClr val="bg2"/>
                </a:solidFill>
              </a:rPr>
              <a:t>Soumya Elizabeth Thomas (A20456962)</a:t>
            </a:r>
          </a:p>
          <a:p>
            <a:pPr marL="285750" indent="-285750">
              <a:lnSpc>
                <a:spcPct val="90000"/>
              </a:lnSpc>
              <a:buFont typeface="Arial" panose="020B0604020202020204" pitchFamily="34" charset="0"/>
              <a:buChar char="•"/>
            </a:pPr>
            <a:r>
              <a:rPr lang="en-IN" sz="1300" b="1" dirty="0">
                <a:solidFill>
                  <a:schemeClr val="bg2"/>
                </a:solidFill>
              </a:rPr>
              <a:t>Venkata Sai </a:t>
            </a:r>
            <a:r>
              <a:rPr lang="en-IN" sz="1300" b="1" dirty="0" err="1">
                <a:solidFill>
                  <a:schemeClr val="bg2"/>
                </a:solidFill>
              </a:rPr>
              <a:t>Akshay</a:t>
            </a:r>
            <a:r>
              <a:rPr lang="en-IN" sz="1300" b="1" dirty="0">
                <a:solidFill>
                  <a:schemeClr val="bg2"/>
                </a:solidFill>
              </a:rPr>
              <a:t> Kishore </a:t>
            </a:r>
            <a:r>
              <a:rPr lang="en-IN" sz="1300" b="1" dirty="0" err="1">
                <a:solidFill>
                  <a:schemeClr val="bg2"/>
                </a:solidFill>
              </a:rPr>
              <a:t>Khanderao</a:t>
            </a:r>
            <a:r>
              <a:rPr lang="en-IN" sz="1300" b="1" dirty="0">
                <a:solidFill>
                  <a:schemeClr val="bg2"/>
                </a:solidFill>
              </a:rPr>
              <a:t> (A20458999)</a:t>
            </a:r>
            <a:endParaRPr lang="en-US" sz="1300" b="1" dirty="0">
              <a:solidFill>
                <a:schemeClr val="bg2"/>
              </a:solidFill>
            </a:endParaRPr>
          </a:p>
        </p:txBody>
      </p:sp>
      <p:pic>
        <p:nvPicPr>
          <p:cNvPr id="5" name="Audio 4">
            <a:hlinkClick r:id="" action="ppaction://media"/>
            <a:extLst>
              <a:ext uri="{FF2B5EF4-FFF2-40B4-BE49-F238E27FC236}">
                <a16:creationId xmlns:a16="http://schemas.microsoft.com/office/drawing/2014/main" id="{A4C1D2F3-E63D-DF41-95A8-418D87216B5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4038094241"/>
      </p:ext>
    </p:extLst>
  </p:cSld>
  <p:clrMapOvr>
    <a:masterClrMapping/>
  </p:clrMapOvr>
  <mc:AlternateContent xmlns:mc="http://schemas.openxmlformats.org/markup-compatibility/2006" xmlns:p14="http://schemas.microsoft.com/office/powerpoint/2010/main">
    <mc:Choice Requires="p14">
      <p:transition spd="slow" p14:dur="2000" advTm="100650"/>
    </mc:Choice>
    <mc:Fallback xmlns="">
      <p:transition spd="slow" advTm="1006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22813105-18CC-134F-98DB-42C939B5FA74}"/>
              </a:ext>
            </a:extLst>
          </p:cNvPr>
          <p:cNvSpPr>
            <a:spLocks noGrp="1"/>
          </p:cNvSpPr>
          <p:nvPr>
            <p:ph type="body" sz="half" idx="2"/>
          </p:nvPr>
        </p:nvSpPr>
        <p:spPr>
          <a:xfrm>
            <a:off x="427164" y="4546752"/>
            <a:ext cx="5880296" cy="2158848"/>
          </a:xfrm>
        </p:spPr>
        <p:txBody>
          <a:bodyPr>
            <a:noAutofit/>
          </a:bodyPr>
          <a:lstStyle/>
          <a:p>
            <a:pPr algn="just"/>
            <a:endParaRPr lang="en-US" sz="1600" dirty="0"/>
          </a:p>
          <a:p>
            <a:pPr algn="just"/>
            <a:r>
              <a:rPr lang="en-US" sz="1600" dirty="0">
                <a:latin typeface="+mn-lt"/>
              </a:rPr>
              <a:t>In this CF method, instead of focusing on users' friends, we focus on what items from all the options are more similar to what we know the user enjoys. This new focus is known as Item-Based Collaborative Filtering (IB-CF).</a:t>
            </a:r>
          </a:p>
          <a:p>
            <a:pPr algn="just"/>
            <a:endParaRPr lang="en-US" sz="1600" dirty="0"/>
          </a:p>
        </p:txBody>
      </p:sp>
      <p:sp>
        <p:nvSpPr>
          <p:cNvPr id="2" name="Content Placeholder 1"/>
          <p:cNvSpPr>
            <a:spLocks noGrp="1"/>
          </p:cNvSpPr>
          <p:nvPr>
            <p:ph idx="1"/>
          </p:nvPr>
        </p:nvSpPr>
        <p:spPr>
          <a:xfrm>
            <a:off x="6587300" y="1065400"/>
            <a:ext cx="6039266" cy="4071265"/>
          </a:xfrm>
        </p:spPr>
        <p:txBody>
          <a:bodyPr>
            <a:normAutofit/>
          </a:bodyPr>
          <a:lstStyle/>
          <a:p>
            <a:pPr marL="0" indent="0">
              <a:buNone/>
            </a:pPr>
            <a:r>
              <a:rPr lang="en-GB" sz="1800" dirty="0"/>
              <a:t>Item Based-CF is divided in two sub tasks:</a:t>
            </a:r>
          </a:p>
          <a:p>
            <a:pPr marL="0" indent="0">
              <a:buNone/>
            </a:pPr>
            <a:r>
              <a:rPr lang="en-GB" sz="1800" dirty="0"/>
              <a:t>1.Calculation of similarity among the items</a:t>
            </a:r>
          </a:p>
          <a:p>
            <a:r>
              <a:rPr lang="en-GB" sz="1800" dirty="0"/>
              <a:t>Cosine-Based Similarity</a:t>
            </a:r>
          </a:p>
          <a:p>
            <a:r>
              <a:rPr lang="en-GB" sz="1800" dirty="0"/>
              <a:t>Correlation-Based Similarity</a:t>
            </a:r>
          </a:p>
          <a:p>
            <a:r>
              <a:rPr lang="en-GB" sz="1800" dirty="0"/>
              <a:t>Adjusted Cosine Similarity</a:t>
            </a:r>
          </a:p>
          <a:p>
            <a:r>
              <a:rPr lang="en-GB" sz="1800" dirty="0"/>
              <a:t>1-Jaccard distance</a:t>
            </a:r>
          </a:p>
          <a:p>
            <a:pPr marL="0" indent="0">
              <a:buNone/>
            </a:pPr>
            <a:r>
              <a:rPr lang="en-GB" sz="1800" dirty="0"/>
              <a:t>2.Calculation of Prediction</a:t>
            </a:r>
          </a:p>
          <a:p>
            <a:r>
              <a:rPr lang="en-GB" sz="1800" dirty="0"/>
              <a:t>Weighted Sum</a:t>
            </a:r>
          </a:p>
          <a:p>
            <a:r>
              <a:rPr lang="en-GB" sz="1800" dirty="0"/>
              <a:t>Regression</a:t>
            </a:r>
          </a:p>
        </p:txBody>
      </p:sp>
      <p:pic>
        <p:nvPicPr>
          <p:cNvPr id="3" name="Picture 2"/>
          <p:cNvPicPr>
            <a:picLocks noChangeAspect="1"/>
          </p:cNvPicPr>
          <p:nvPr/>
        </p:nvPicPr>
        <p:blipFill>
          <a:blip r:embed="rId5"/>
          <a:stretch>
            <a:fillRect/>
          </a:stretch>
        </p:blipFill>
        <p:spPr>
          <a:xfrm>
            <a:off x="427163" y="890337"/>
            <a:ext cx="5959781" cy="3929635"/>
          </a:xfrm>
          <a:prstGeom prst="rect">
            <a:avLst/>
          </a:prstGeom>
        </p:spPr>
      </p:pic>
      <p:sp>
        <p:nvSpPr>
          <p:cNvPr id="6" name="Rectangle 5"/>
          <p:cNvSpPr/>
          <p:nvPr/>
        </p:nvSpPr>
        <p:spPr>
          <a:xfrm>
            <a:off x="6507815" y="5136665"/>
            <a:ext cx="4748764" cy="830997"/>
          </a:xfrm>
          <a:prstGeom prst="rect">
            <a:avLst/>
          </a:prstGeom>
        </p:spPr>
        <p:txBody>
          <a:bodyPr wrap="square">
            <a:spAutoFit/>
          </a:bodyPr>
          <a:lstStyle/>
          <a:p>
            <a:pPr algn="just"/>
            <a:r>
              <a:rPr lang="en-GB" sz="1600" dirty="0"/>
              <a:t>In IB-CF, we directly pre-calculate the similarity between the co-rated items, skipping </a:t>
            </a:r>
          </a:p>
          <a:p>
            <a:pPr algn="just"/>
            <a:r>
              <a:rPr lang="en-GB" sz="1600" dirty="0"/>
              <a:t>K- </a:t>
            </a:r>
            <a:r>
              <a:rPr lang="en-GB" sz="1600" dirty="0" err="1"/>
              <a:t>neighborhood</a:t>
            </a:r>
            <a:r>
              <a:rPr lang="en-GB" sz="1600" dirty="0"/>
              <a:t> search.</a:t>
            </a:r>
            <a:endParaRPr lang="en-IN" sz="1600" dirty="0"/>
          </a:p>
        </p:txBody>
      </p:sp>
      <p:pic>
        <p:nvPicPr>
          <p:cNvPr id="7" name="Audio 6">
            <a:hlinkClick r:id="" action="ppaction://media"/>
            <a:extLst>
              <a:ext uri="{FF2B5EF4-FFF2-40B4-BE49-F238E27FC236}">
                <a16:creationId xmlns:a16="http://schemas.microsoft.com/office/drawing/2014/main" id="{7A709457-3941-9B4C-9DE3-63E433E81C5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497983659"/>
      </p:ext>
    </p:extLst>
  </p:cSld>
  <p:clrMapOvr>
    <a:masterClrMapping/>
  </p:clrMapOvr>
  <mc:AlternateContent xmlns:mc="http://schemas.openxmlformats.org/markup-compatibility/2006" xmlns:p14="http://schemas.microsoft.com/office/powerpoint/2010/main">
    <mc:Choice Requires="p14">
      <p:transition spd="slow" p14:dur="2000" advTm="106442"/>
    </mc:Choice>
    <mc:Fallback xmlns="">
      <p:transition spd="slow" advTm="10644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DF19BAF3-7E20-4B9D-B544-BABAEEA1FA7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2" name="Picture 11">
            <a:extLst>
              <a:ext uri="{FF2B5EF4-FFF2-40B4-BE49-F238E27FC236}">
                <a16:creationId xmlns:a16="http://schemas.microsoft.com/office/drawing/2014/main" id="{950648F4-ABCD-4DF0-8641-76CFB235472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4" name="Oval 13">
            <a:extLst>
              <a:ext uri="{FF2B5EF4-FFF2-40B4-BE49-F238E27FC236}">
                <a16:creationId xmlns:a16="http://schemas.microsoft.com/office/drawing/2014/main" id="{989BE678-777B-482A-A616-FEDC47B162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6" name="Picture 15">
            <a:extLst>
              <a:ext uri="{FF2B5EF4-FFF2-40B4-BE49-F238E27FC236}">
                <a16:creationId xmlns:a16="http://schemas.microsoft.com/office/drawing/2014/main" id="{CF1EB4BD-9C7E-4AA3-9681-C7EB0DA625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8" name="Picture 17">
            <a:extLst>
              <a:ext uri="{FF2B5EF4-FFF2-40B4-BE49-F238E27FC236}">
                <a16:creationId xmlns:a16="http://schemas.microsoft.com/office/drawing/2014/main" id="{94AAE3AA-3759-4D28-B0EF-575F25A514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8">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20" name="Rectangle 19">
            <a:extLst>
              <a:ext uri="{FF2B5EF4-FFF2-40B4-BE49-F238E27FC236}">
                <a16:creationId xmlns:a16="http://schemas.microsoft.com/office/drawing/2014/main" id="{D28BE0C3-2102-4820-B88B-A448B184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C8A3C342-1D03-412F-8DD3-BF519E8E0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324809E-782C-E943-B0F9-C735BCAB29E6}"/>
              </a:ext>
            </a:extLst>
          </p:cNvPr>
          <p:cNvSpPr>
            <a:spLocks noGrp="1"/>
          </p:cNvSpPr>
          <p:nvPr>
            <p:ph type="title"/>
          </p:nvPr>
        </p:nvSpPr>
        <p:spPr>
          <a:xfrm>
            <a:off x="5411362" y="612745"/>
            <a:ext cx="4638903" cy="1243647"/>
          </a:xfrm>
        </p:spPr>
        <p:txBody>
          <a:bodyPr vert="horz" lIns="91440" tIns="45720" rIns="91440" bIns="45720" rtlCol="0" anchor="t">
            <a:normAutofit/>
          </a:bodyPr>
          <a:lstStyle/>
          <a:p>
            <a:r>
              <a:rPr lang="en-US" sz="4200" b="1" dirty="0">
                <a:solidFill>
                  <a:schemeClr val="bg1"/>
                </a:solidFill>
              </a:rPr>
              <a:t>Conclusion</a:t>
            </a:r>
          </a:p>
        </p:txBody>
      </p:sp>
      <p:sp>
        <p:nvSpPr>
          <p:cNvPr id="24" name="Freeform 31">
            <a:extLst>
              <a:ext uri="{FF2B5EF4-FFF2-40B4-BE49-F238E27FC236}">
                <a16:creationId xmlns:a16="http://schemas.microsoft.com/office/drawing/2014/main" id="{81CC9B02-E087-4350-AEBD-2C3CF001AF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628375" y="-1573"/>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pic>
        <p:nvPicPr>
          <p:cNvPr id="6" name="Picture 5" descr="Diagram&#10;&#10;Description automatically generated">
            <a:extLst>
              <a:ext uri="{FF2B5EF4-FFF2-40B4-BE49-F238E27FC236}">
                <a16:creationId xmlns:a16="http://schemas.microsoft.com/office/drawing/2014/main" id="{2C2178B4-E3E2-43E8-916A-D2EBBDEB6F2E}"/>
              </a:ext>
            </a:extLst>
          </p:cNvPr>
          <p:cNvPicPr>
            <a:picLocks noChangeAspect="1"/>
          </p:cNvPicPr>
          <p:nvPr/>
        </p:nvPicPr>
        <p:blipFill rotWithShape="1">
          <a:blip r:embed="rId9"/>
          <a:srcRect l="49831" r="5573"/>
          <a:stretch/>
        </p:blipFill>
        <p:spPr>
          <a:xfrm>
            <a:off x="3" y="10"/>
            <a:ext cx="4973099" cy="6857991"/>
          </a:xfrm>
          <a:custGeom>
            <a:avLst/>
            <a:gdLst/>
            <a:ahLst/>
            <a:cxnLst/>
            <a:rect l="l" t="t" r="r" b="b"/>
            <a:pathLst>
              <a:path w="4973099" h="6858001">
                <a:moveTo>
                  <a:pt x="3628384" y="0"/>
                </a:moveTo>
                <a:lnTo>
                  <a:pt x="4971922" y="0"/>
                </a:lnTo>
                <a:lnTo>
                  <a:pt x="4946877" y="155677"/>
                </a:lnTo>
                <a:lnTo>
                  <a:pt x="4923008" y="310668"/>
                </a:lnTo>
                <a:lnTo>
                  <a:pt x="4899644" y="466344"/>
                </a:lnTo>
                <a:lnTo>
                  <a:pt x="4879641" y="622707"/>
                </a:lnTo>
                <a:lnTo>
                  <a:pt x="4859470" y="778383"/>
                </a:lnTo>
                <a:lnTo>
                  <a:pt x="4840644" y="934746"/>
                </a:lnTo>
                <a:lnTo>
                  <a:pt x="4824508" y="1089051"/>
                </a:lnTo>
                <a:lnTo>
                  <a:pt x="4809212" y="1245413"/>
                </a:lnTo>
                <a:lnTo>
                  <a:pt x="4795260" y="1401090"/>
                </a:lnTo>
                <a:lnTo>
                  <a:pt x="4783158" y="1554023"/>
                </a:lnTo>
                <a:lnTo>
                  <a:pt x="4771055" y="1709014"/>
                </a:lnTo>
                <a:lnTo>
                  <a:pt x="4760970" y="1861947"/>
                </a:lnTo>
                <a:lnTo>
                  <a:pt x="4753070" y="2014881"/>
                </a:lnTo>
                <a:lnTo>
                  <a:pt x="4744833" y="2167128"/>
                </a:lnTo>
                <a:lnTo>
                  <a:pt x="4737942" y="2318004"/>
                </a:lnTo>
                <a:lnTo>
                  <a:pt x="4733067" y="2467509"/>
                </a:lnTo>
                <a:lnTo>
                  <a:pt x="4728865" y="2617013"/>
                </a:lnTo>
                <a:lnTo>
                  <a:pt x="4724831" y="2765146"/>
                </a:lnTo>
                <a:lnTo>
                  <a:pt x="4722982" y="2911221"/>
                </a:lnTo>
                <a:lnTo>
                  <a:pt x="4720965" y="3057297"/>
                </a:lnTo>
                <a:lnTo>
                  <a:pt x="4719956" y="3201315"/>
                </a:lnTo>
                <a:lnTo>
                  <a:pt x="4720965" y="3343961"/>
                </a:lnTo>
                <a:lnTo>
                  <a:pt x="4720965" y="3485236"/>
                </a:lnTo>
                <a:lnTo>
                  <a:pt x="4722982" y="3625139"/>
                </a:lnTo>
                <a:lnTo>
                  <a:pt x="4726007" y="3762299"/>
                </a:lnTo>
                <a:lnTo>
                  <a:pt x="4728865" y="3898087"/>
                </a:lnTo>
                <a:lnTo>
                  <a:pt x="4732059" y="4031133"/>
                </a:lnTo>
                <a:lnTo>
                  <a:pt x="4736933" y="4163492"/>
                </a:lnTo>
                <a:lnTo>
                  <a:pt x="4742144" y="4293793"/>
                </a:lnTo>
                <a:lnTo>
                  <a:pt x="4746850" y="4421352"/>
                </a:lnTo>
                <a:lnTo>
                  <a:pt x="4760130" y="4670298"/>
                </a:lnTo>
                <a:lnTo>
                  <a:pt x="4774249" y="4908956"/>
                </a:lnTo>
                <a:lnTo>
                  <a:pt x="4789041" y="5138013"/>
                </a:lnTo>
                <a:lnTo>
                  <a:pt x="4805346" y="5354726"/>
                </a:lnTo>
                <a:lnTo>
                  <a:pt x="4822323" y="5561838"/>
                </a:lnTo>
                <a:lnTo>
                  <a:pt x="4840644" y="5753862"/>
                </a:lnTo>
                <a:lnTo>
                  <a:pt x="4858630" y="5934227"/>
                </a:lnTo>
                <a:lnTo>
                  <a:pt x="4876615" y="6100191"/>
                </a:lnTo>
                <a:lnTo>
                  <a:pt x="4893592" y="6252438"/>
                </a:lnTo>
                <a:lnTo>
                  <a:pt x="4909729" y="6387541"/>
                </a:lnTo>
                <a:lnTo>
                  <a:pt x="4925025" y="6509613"/>
                </a:lnTo>
                <a:lnTo>
                  <a:pt x="4937800" y="6612483"/>
                </a:lnTo>
                <a:lnTo>
                  <a:pt x="4949902" y="6698894"/>
                </a:lnTo>
                <a:lnTo>
                  <a:pt x="4967216" y="6817538"/>
                </a:lnTo>
                <a:lnTo>
                  <a:pt x="4973099" y="6858000"/>
                </a:lnTo>
                <a:lnTo>
                  <a:pt x="4075210" y="6858000"/>
                </a:lnTo>
                <a:lnTo>
                  <a:pt x="4075210" y="6858001"/>
                </a:lnTo>
                <a:lnTo>
                  <a:pt x="0" y="6858001"/>
                </a:lnTo>
                <a:lnTo>
                  <a:pt x="0" y="1"/>
                </a:lnTo>
                <a:lnTo>
                  <a:pt x="3628384" y="1"/>
                </a:lnTo>
                <a:close/>
              </a:path>
            </a:pathLst>
          </a:custGeom>
        </p:spPr>
      </p:pic>
      <p:sp>
        <p:nvSpPr>
          <p:cNvPr id="26" name="Rectangle 25">
            <a:extLst>
              <a:ext uri="{FF2B5EF4-FFF2-40B4-BE49-F238E27FC236}">
                <a16:creationId xmlns:a16="http://schemas.microsoft.com/office/drawing/2014/main" id="{D6F18ACE-6E82-4ADC-8A2F-A1771B309B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Text Placeholder 3">
            <a:extLst>
              <a:ext uri="{FF2B5EF4-FFF2-40B4-BE49-F238E27FC236}">
                <a16:creationId xmlns:a16="http://schemas.microsoft.com/office/drawing/2014/main" id="{215F3762-7287-B14D-8F35-995472053659}"/>
              </a:ext>
            </a:extLst>
          </p:cNvPr>
          <p:cNvSpPr>
            <a:spLocks noGrp="1"/>
          </p:cNvSpPr>
          <p:nvPr>
            <p:ph type="body" sz="half" idx="2"/>
          </p:nvPr>
        </p:nvSpPr>
        <p:spPr>
          <a:xfrm>
            <a:off x="5073450" y="1546043"/>
            <a:ext cx="6354962" cy="4195481"/>
          </a:xfrm>
        </p:spPr>
        <p:txBody>
          <a:bodyPr vert="horz" lIns="91440" tIns="45720" rIns="91440" bIns="45720" rtlCol="0">
            <a:normAutofit/>
          </a:bodyPr>
          <a:lstStyle/>
          <a:p>
            <a:pPr marL="285750" indent="-285750" algn="just">
              <a:lnSpc>
                <a:spcPct val="90000"/>
              </a:lnSpc>
              <a:buFont typeface="Wingdings" pitchFamily="2" charset="2"/>
              <a:buChar char="v"/>
            </a:pPr>
            <a:r>
              <a:rPr lang="en-US" sz="1600" dirty="0">
                <a:solidFill>
                  <a:schemeClr val="bg1">
                    <a:lumMod val="85000"/>
                  </a:schemeClr>
                </a:solidFill>
              </a:rPr>
              <a:t>OTT platforms are increasing exponentially.</a:t>
            </a:r>
          </a:p>
          <a:p>
            <a:pPr marL="285750" indent="-285750" algn="just">
              <a:lnSpc>
                <a:spcPct val="90000"/>
              </a:lnSpc>
              <a:buFont typeface="Wingdings" pitchFamily="2" charset="2"/>
              <a:buChar char="v"/>
            </a:pPr>
            <a:r>
              <a:rPr lang="en-US" sz="1600" dirty="0">
                <a:solidFill>
                  <a:schemeClr val="bg1">
                    <a:lumMod val="85000"/>
                  </a:schemeClr>
                </a:solidFill>
              </a:rPr>
              <a:t>It makes easy for the user to navigate through the content. </a:t>
            </a:r>
          </a:p>
          <a:p>
            <a:pPr marL="285750" indent="-285750" algn="just">
              <a:lnSpc>
                <a:spcPct val="90000"/>
              </a:lnSpc>
              <a:buFont typeface="Wingdings" pitchFamily="2" charset="2"/>
              <a:buChar char="v"/>
            </a:pPr>
            <a:r>
              <a:rPr lang="en-US" sz="1600" dirty="0">
                <a:solidFill>
                  <a:schemeClr val="bg1">
                    <a:lumMod val="85000"/>
                  </a:schemeClr>
                </a:solidFill>
              </a:rPr>
              <a:t>Collaborative filtering recommendation aims to calculate a list of interesting features to target users based on the preferences of other like-minded users.</a:t>
            </a:r>
          </a:p>
          <a:p>
            <a:pPr marL="285750" indent="-285750" algn="just">
              <a:lnSpc>
                <a:spcPct val="90000"/>
              </a:lnSpc>
              <a:buFont typeface="Wingdings" pitchFamily="2" charset="2"/>
              <a:buChar char="v"/>
            </a:pPr>
            <a:r>
              <a:rPr lang="en-US" sz="1600" dirty="0">
                <a:solidFill>
                  <a:schemeClr val="bg1">
                    <a:lumMod val="85000"/>
                  </a:schemeClr>
                </a:solidFill>
              </a:rPr>
              <a:t>Discrete features such as genres, directors, and actors of the movies has been used to generate a recommendation.</a:t>
            </a:r>
          </a:p>
        </p:txBody>
      </p:sp>
      <p:pic>
        <p:nvPicPr>
          <p:cNvPr id="5" name="Audio 4">
            <a:hlinkClick r:id="" action="ppaction://media"/>
            <a:extLst>
              <a:ext uri="{FF2B5EF4-FFF2-40B4-BE49-F238E27FC236}">
                <a16:creationId xmlns:a16="http://schemas.microsoft.com/office/drawing/2014/main" id="{172DD72A-F593-C744-B0B3-641A1C1F51BF}"/>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721841455"/>
      </p:ext>
    </p:extLst>
  </p:cSld>
  <p:clrMapOvr>
    <a:masterClrMapping/>
  </p:clrMapOvr>
  <mc:AlternateContent xmlns:mc="http://schemas.openxmlformats.org/markup-compatibility/2006" xmlns:p14="http://schemas.microsoft.com/office/powerpoint/2010/main">
    <mc:Choice Requires="p14">
      <p:transition spd="slow" p14:dur="2000" advTm="58557"/>
    </mc:Choice>
    <mc:Fallback xmlns="">
      <p:transition spd="slow" advTm="5855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3" name="Picture 32">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35" name="Picture 34">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37" name="Oval 36">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39" name="Picture 38">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41" name="Picture 40">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43" name="Rectangle 42">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5" name="Rectangle 44">
            <a:extLst>
              <a:ext uri="{FF2B5EF4-FFF2-40B4-BE49-F238E27FC236}">
                <a16:creationId xmlns:a16="http://schemas.microsoft.com/office/drawing/2014/main" id="{14A2F755-5219-4C4E-9378-2C80BB08DF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BA042B41-CFBF-4E11-965F-B1906826A8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9" name="Freeform 7">
            <a:extLst>
              <a:ext uri="{FF2B5EF4-FFF2-40B4-BE49-F238E27FC236}">
                <a16:creationId xmlns:a16="http://schemas.microsoft.com/office/drawing/2014/main" id="{ED9FFD70-7E69-43F7-BAFF-08A75B3AE0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182694EA-2C33-C94D-BC92-58595D32D3AB}"/>
              </a:ext>
            </a:extLst>
          </p:cNvPr>
          <p:cNvSpPr>
            <a:spLocks noGrp="1"/>
          </p:cNvSpPr>
          <p:nvPr>
            <p:ph type="title"/>
          </p:nvPr>
        </p:nvSpPr>
        <p:spPr>
          <a:xfrm>
            <a:off x="648930" y="629267"/>
            <a:ext cx="9252154" cy="1016654"/>
          </a:xfrm>
        </p:spPr>
        <p:txBody>
          <a:bodyPr vert="horz" lIns="91440" tIns="45720" rIns="91440" bIns="45720" rtlCol="0" anchor="t">
            <a:normAutofit/>
          </a:bodyPr>
          <a:lstStyle/>
          <a:p>
            <a:r>
              <a:rPr lang="en-US" sz="4200" b="1" i="0" kern="1200" dirty="0">
                <a:solidFill>
                  <a:srgbClr val="EBEBEB"/>
                </a:solidFill>
                <a:latin typeface="+mj-lt"/>
                <a:ea typeface="+mj-ea"/>
                <a:cs typeface="+mj-cs"/>
              </a:rPr>
              <a:t>Future Work</a:t>
            </a:r>
          </a:p>
        </p:txBody>
      </p:sp>
      <p:sp useBgFill="1">
        <p:nvSpPr>
          <p:cNvPr id="51" name="Freeform: Shape 50">
            <a:extLst>
              <a:ext uri="{FF2B5EF4-FFF2-40B4-BE49-F238E27FC236}">
                <a16:creationId xmlns:a16="http://schemas.microsoft.com/office/drawing/2014/main" id="{9A87AD7E-457F-4836-8DDE-FFE0F00938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7" cy="5095933"/>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ln>
            <a:noFill/>
          </a:ln>
        </p:spPr>
      </p:sp>
      <p:pic>
        <p:nvPicPr>
          <p:cNvPr id="7" name="Graphic 6" descr="Theatre">
            <a:extLst>
              <a:ext uri="{FF2B5EF4-FFF2-40B4-BE49-F238E27FC236}">
                <a16:creationId xmlns:a16="http://schemas.microsoft.com/office/drawing/2014/main" id="{5B318BAD-4981-4216-9F4C-EE6F9E600E9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53484" y="2672367"/>
            <a:ext cx="3413845" cy="3413845"/>
          </a:xfrm>
          <a:prstGeom prst="rect">
            <a:avLst/>
          </a:prstGeom>
          <a:effectLst/>
        </p:spPr>
      </p:pic>
      <p:sp>
        <p:nvSpPr>
          <p:cNvPr id="3" name="Text Placeholder 2">
            <a:extLst>
              <a:ext uri="{FF2B5EF4-FFF2-40B4-BE49-F238E27FC236}">
                <a16:creationId xmlns:a16="http://schemas.microsoft.com/office/drawing/2014/main" id="{CE27C5C2-8E33-F74E-BED5-D8EFC984AC93}"/>
              </a:ext>
            </a:extLst>
          </p:cNvPr>
          <p:cNvSpPr>
            <a:spLocks noGrp="1"/>
          </p:cNvSpPr>
          <p:nvPr>
            <p:ph type="body" sz="half" idx="2"/>
          </p:nvPr>
        </p:nvSpPr>
        <p:spPr>
          <a:xfrm>
            <a:off x="4389416" y="2548281"/>
            <a:ext cx="7154279" cy="3658689"/>
          </a:xfrm>
        </p:spPr>
        <p:txBody>
          <a:bodyPr vert="horz" lIns="91440" tIns="45720" rIns="91440" bIns="45720" rtlCol="0">
            <a:normAutofit/>
          </a:bodyPr>
          <a:lstStyle/>
          <a:p>
            <a:pPr algn="just"/>
            <a:r>
              <a:rPr lang="en-US" dirty="0"/>
              <a:t>To further this, we are implementing a rating prediction model that predicts the rating of the movies; for that, we are planning to use TFIDF for text processing and do the predict modeling.</a:t>
            </a:r>
          </a:p>
          <a:p>
            <a:pPr algn="just"/>
            <a:r>
              <a:rPr lang="en-US" dirty="0"/>
              <a:t>We are also planning to implement collaborative filtering algorithm based on user preference clustering to reduce the data overload.</a:t>
            </a:r>
          </a:p>
          <a:p>
            <a:pPr>
              <a:buFont typeface="Wingdings 3" charset="2"/>
              <a:buChar char=""/>
            </a:pPr>
            <a:endParaRPr lang="en-US" dirty="0"/>
          </a:p>
        </p:txBody>
      </p:sp>
      <p:pic>
        <p:nvPicPr>
          <p:cNvPr id="5" name="Audio 4">
            <a:hlinkClick r:id="" action="ppaction://media"/>
            <a:extLst>
              <a:ext uri="{FF2B5EF4-FFF2-40B4-BE49-F238E27FC236}">
                <a16:creationId xmlns:a16="http://schemas.microsoft.com/office/drawing/2014/main" id="{9DDBFB6C-A8A4-FD44-9EEE-3652946E468F}"/>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826818209"/>
      </p:ext>
    </p:extLst>
  </p:cSld>
  <p:clrMapOvr>
    <a:masterClrMapping/>
  </p:clrMapOvr>
  <mc:AlternateContent xmlns:mc="http://schemas.openxmlformats.org/markup-compatibility/2006" xmlns:p14="http://schemas.microsoft.com/office/powerpoint/2010/main">
    <mc:Choice Requires="p14">
      <p:transition spd="slow" p14:dur="2000" advTm="31808"/>
    </mc:Choice>
    <mc:Fallback xmlns="">
      <p:transition spd="slow" advTm="3180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53" name="Picture 32">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54" name="Picture 34">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55" name="Oval 36">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56" name="Picture 38">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57" name="Picture 40">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8">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58" name="Rectangle 42">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B08C4733-5F54-C743-8B0F-3C097B9EE62B}"/>
              </a:ext>
            </a:extLst>
          </p:cNvPr>
          <p:cNvSpPr>
            <a:spLocks noGrp="1"/>
          </p:cNvSpPr>
          <p:nvPr>
            <p:ph type="title"/>
          </p:nvPr>
        </p:nvSpPr>
        <p:spPr>
          <a:xfrm>
            <a:off x="5943600" y="1447800"/>
            <a:ext cx="5138057" cy="3329581"/>
          </a:xfrm>
        </p:spPr>
        <p:txBody>
          <a:bodyPr vert="horz" lIns="91440" tIns="45720" rIns="91440" bIns="45720" rtlCol="0" anchor="b">
            <a:normAutofit/>
          </a:bodyPr>
          <a:lstStyle/>
          <a:p>
            <a:r>
              <a:rPr lang="en-US" sz="6000" b="1" i="0" kern="1200" dirty="0">
                <a:solidFill>
                  <a:schemeClr val="tx2"/>
                </a:solidFill>
                <a:latin typeface="+mj-lt"/>
                <a:ea typeface="+mj-ea"/>
                <a:cs typeface="+mj-cs"/>
              </a:rPr>
              <a:t>Thank you…</a:t>
            </a:r>
          </a:p>
        </p:txBody>
      </p:sp>
      <p:pic>
        <p:nvPicPr>
          <p:cNvPr id="7" name="Graphic 6" descr="Handshake">
            <a:extLst>
              <a:ext uri="{FF2B5EF4-FFF2-40B4-BE49-F238E27FC236}">
                <a16:creationId xmlns:a16="http://schemas.microsoft.com/office/drawing/2014/main" id="{3402FB03-FF2B-4E85-A5FB-16FC56C2B90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43855" y="703490"/>
            <a:ext cx="3013746" cy="3013746"/>
          </a:xfrm>
          <a:prstGeom prst="rect">
            <a:avLst/>
          </a:prstGeom>
          <a:effectLst/>
        </p:spPr>
      </p:pic>
      <p:pic>
        <p:nvPicPr>
          <p:cNvPr id="5" name="Audio 4">
            <a:hlinkClick r:id="" action="ppaction://media"/>
            <a:extLst>
              <a:ext uri="{FF2B5EF4-FFF2-40B4-BE49-F238E27FC236}">
                <a16:creationId xmlns:a16="http://schemas.microsoft.com/office/drawing/2014/main" id="{AAD6376C-8403-D242-9E50-EEBF6235E03F}"/>
              </a:ext>
            </a:extLst>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379887532"/>
      </p:ext>
    </p:extLst>
  </p:cSld>
  <p:clrMapOvr>
    <a:masterClrMapping/>
  </p:clrMapOvr>
  <mc:AlternateContent xmlns:mc="http://schemas.openxmlformats.org/markup-compatibility/2006" xmlns:p14="http://schemas.microsoft.com/office/powerpoint/2010/main">
    <mc:Choice Requires="p14">
      <p:transition spd="slow" p14:dur="2000" advTm="9771"/>
    </mc:Choice>
    <mc:Fallback xmlns="">
      <p:transition spd="slow" advTm="977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61" name="Rectangle 60">
            <a:extLst>
              <a:ext uri="{FF2B5EF4-FFF2-40B4-BE49-F238E27FC236}">
                <a16:creationId xmlns:a16="http://schemas.microsoft.com/office/drawing/2014/main" id="{C8A3C342-1D03-412F-8DD3-BF519E8E0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D100C95-D6CC-3744-B8F8-469B1BCE8297}"/>
              </a:ext>
            </a:extLst>
          </p:cNvPr>
          <p:cNvSpPr>
            <a:spLocks noGrp="1"/>
          </p:cNvSpPr>
          <p:nvPr>
            <p:ph type="title"/>
          </p:nvPr>
        </p:nvSpPr>
        <p:spPr>
          <a:xfrm>
            <a:off x="5411931" y="452718"/>
            <a:ext cx="4638903" cy="1400530"/>
          </a:xfrm>
        </p:spPr>
        <p:txBody>
          <a:bodyPr>
            <a:normAutofit/>
          </a:bodyPr>
          <a:lstStyle/>
          <a:p>
            <a:r>
              <a:rPr lang="en-US" b="1" dirty="0">
                <a:solidFill>
                  <a:schemeClr val="bg1"/>
                </a:solidFill>
              </a:rPr>
              <a:t>Objective</a:t>
            </a:r>
          </a:p>
        </p:txBody>
      </p:sp>
      <p:sp>
        <p:nvSpPr>
          <p:cNvPr id="63" name="Freeform 31">
            <a:extLst>
              <a:ext uri="{FF2B5EF4-FFF2-40B4-BE49-F238E27FC236}">
                <a16:creationId xmlns:a16="http://schemas.microsoft.com/office/drawing/2014/main" id="{81CC9B02-E087-4350-AEBD-2C3CF001AF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628375" y="-1573"/>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pic>
        <p:nvPicPr>
          <p:cNvPr id="57" name="Picture 56">
            <a:extLst>
              <a:ext uri="{FF2B5EF4-FFF2-40B4-BE49-F238E27FC236}">
                <a16:creationId xmlns:a16="http://schemas.microsoft.com/office/drawing/2014/main" id="{A5D50429-A106-4525-89AC-2ACA1778DFDC}"/>
              </a:ext>
            </a:extLst>
          </p:cNvPr>
          <p:cNvPicPr>
            <a:picLocks noChangeAspect="1"/>
          </p:cNvPicPr>
          <p:nvPr/>
        </p:nvPicPr>
        <p:blipFill rotWithShape="1">
          <a:blip r:embed="rId5"/>
          <a:srcRect l="17863" r="33732" b="-1"/>
          <a:stretch/>
        </p:blipFill>
        <p:spPr>
          <a:xfrm>
            <a:off x="4" y="10"/>
            <a:ext cx="5019332" cy="6857991"/>
          </a:xfrm>
          <a:custGeom>
            <a:avLst/>
            <a:gdLst/>
            <a:ahLst/>
            <a:cxnLst/>
            <a:rect l="l" t="t" r="r" b="b"/>
            <a:pathLst>
              <a:path w="4973099" h="6858001">
                <a:moveTo>
                  <a:pt x="3628384" y="0"/>
                </a:moveTo>
                <a:lnTo>
                  <a:pt x="4971922" y="0"/>
                </a:lnTo>
                <a:lnTo>
                  <a:pt x="4946877" y="155677"/>
                </a:lnTo>
                <a:lnTo>
                  <a:pt x="4923008" y="310668"/>
                </a:lnTo>
                <a:lnTo>
                  <a:pt x="4899644" y="466344"/>
                </a:lnTo>
                <a:lnTo>
                  <a:pt x="4879641" y="622707"/>
                </a:lnTo>
                <a:lnTo>
                  <a:pt x="4859470" y="778383"/>
                </a:lnTo>
                <a:lnTo>
                  <a:pt x="4840644" y="934746"/>
                </a:lnTo>
                <a:lnTo>
                  <a:pt x="4824508" y="1089051"/>
                </a:lnTo>
                <a:lnTo>
                  <a:pt x="4809212" y="1245413"/>
                </a:lnTo>
                <a:lnTo>
                  <a:pt x="4795260" y="1401090"/>
                </a:lnTo>
                <a:lnTo>
                  <a:pt x="4783158" y="1554023"/>
                </a:lnTo>
                <a:lnTo>
                  <a:pt x="4771055" y="1709014"/>
                </a:lnTo>
                <a:lnTo>
                  <a:pt x="4760970" y="1861947"/>
                </a:lnTo>
                <a:lnTo>
                  <a:pt x="4753070" y="2014881"/>
                </a:lnTo>
                <a:lnTo>
                  <a:pt x="4744833" y="2167128"/>
                </a:lnTo>
                <a:lnTo>
                  <a:pt x="4737942" y="2318004"/>
                </a:lnTo>
                <a:lnTo>
                  <a:pt x="4733067" y="2467509"/>
                </a:lnTo>
                <a:lnTo>
                  <a:pt x="4728865" y="2617013"/>
                </a:lnTo>
                <a:lnTo>
                  <a:pt x="4724831" y="2765146"/>
                </a:lnTo>
                <a:lnTo>
                  <a:pt x="4722982" y="2911221"/>
                </a:lnTo>
                <a:lnTo>
                  <a:pt x="4720965" y="3057297"/>
                </a:lnTo>
                <a:lnTo>
                  <a:pt x="4719956" y="3201315"/>
                </a:lnTo>
                <a:lnTo>
                  <a:pt x="4720965" y="3343961"/>
                </a:lnTo>
                <a:lnTo>
                  <a:pt x="4720965" y="3485236"/>
                </a:lnTo>
                <a:lnTo>
                  <a:pt x="4722982" y="3625139"/>
                </a:lnTo>
                <a:lnTo>
                  <a:pt x="4726007" y="3762299"/>
                </a:lnTo>
                <a:lnTo>
                  <a:pt x="4728865" y="3898087"/>
                </a:lnTo>
                <a:lnTo>
                  <a:pt x="4732059" y="4031133"/>
                </a:lnTo>
                <a:lnTo>
                  <a:pt x="4736933" y="4163492"/>
                </a:lnTo>
                <a:lnTo>
                  <a:pt x="4742144" y="4293793"/>
                </a:lnTo>
                <a:lnTo>
                  <a:pt x="4746850" y="4421352"/>
                </a:lnTo>
                <a:lnTo>
                  <a:pt x="4760130" y="4670298"/>
                </a:lnTo>
                <a:lnTo>
                  <a:pt x="4774249" y="4908956"/>
                </a:lnTo>
                <a:lnTo>
                  <a:pt x="4789041" y="5138013"/>
                </a:lnTo>
                <a:lnTo>
                  <a:pt x="4805346" y="5354726"/>
                </a:lnTo>
                <a:lnTo>
                  <a:pt x="4822323" y="5561838"/>
                </a:lnTo>
                <a:lnTo>
                  <a:pt x="4840644" y="5753862"/>
                </a:lnTo>
                <a:lnTo>
                  <a:pt x="4858630" y="5934227"/>
                </a:lnTo>
                <a:lnTo>
                  <a:pt x="4876615" y="6100191"/>
                </a:lnTo>
                <a:lnTo>
                  <a:pt x="4893592" y="6252438"/>
                </a:lnTo>
                <a:lnTo>
                  <a:pt x="4909729" y="6387541"/>
                </a:lnTo>
                <a:lnTo>
                  <a:pt x="4925025" y="6509613"/>
                </a:lnTo>
                <a:lnTo>
                  <a:pt x="4937800" y="6612483"/>
                </a:lnTo>
                <a:lnTo>
                  <a:pt x="4949902" y="6698894"/>
                </a:lnTo>
                <a:lnTo>
                  <a:pt x="4967216" y="6817538"/>
                </a:lnTo>
                <a:lnTo>
                  <a:pt x="4973099" y="6858000"/>
                </a:lnTo>
                <a:lnTo>
                  <a:pt x="4075210" y="6858000"/>
                </a:lnTo>
                <a:lnTo>
                  <a:pt x="4075210" y="6858001"/>
                </a:lnTo>
                <a:lnTo>
                  <a:pt x="0" y="6858001"/>
                </a:lnTo>
                <a:lnTo>
                  <a:pt x="0" y="1"/>
                </a:lnTo>
                <a:lnTo>
                  <a:pt x="3628384" y="1"/>
                </a:lnTo>
                <a:close/>
              </a:path>
            </a:pathLst>
          </a:custGeom>
        </p:spPr>
      </p:pic>
      <p:sp>
        <p:nvSpPr>
          <p:cNvPr id="65" name="Rectangle 64">
            <a:extLst>
              <a:ext uri="{FF2B5EF4-FFF2-40B4-BE49-F238E27FC236}">
                <a16:creationId xmlns:a16="http://schemas.microsoft.com/office/drawing/2014/main" id="{D6F18ACE-6E82-4ADC-8A2F-A1771B309B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DF3B367F-62CB-E94E-9C7E-46F80CBA40B8}"/>
              </a:ext>
            </a:extLst>
          </p:cNvPr>
          <p:cNvSpPr>
            <a:spLocks noGrp="1"/>
          </p:cNvSpPr>
          <p:nvPr>
            <p:ph idx="1"/>
          </p:nvPr>
        </p:nvSpPr>
        <p:spPr>
          <a:xfrm>
            <a:off x="5410951" y="2052918"/>
            <a:ext cx="5453362" cy="4195481"/>
          </a:xfrm>
        </p:spPr>
        <p:txBody>
          <a:bodyPr>
            <a:normAutofit/>
          </a:bodyPr>
          <a:lstStyle/>
          <a:p>
            <a:pPr algn="just"/>
            <a:r>
              <a:rPr lang="en-IN" b="1" dirty="0">
                <a:solidFill>
                  <a:schemeClr val="bg1">
                    <a:lumMod val="85000"/>
                  </a:schemeClr>
                </a:solidFill>
              </a:rPr>
              <a:t>Recommendation model- </a:t>
            </a:r>
            <a:r>
              <a:rPr lang="en-IN" dirty="0">
                <a:solidFill>
                  <a:schemeClr val="bg1">
                    <a:lumMod val="85000"/>
                  </a:schemeClr>
                </a:solidFill>
              </a:rPr>
              <a:t>Goal is to recommend a movie or a TV show based on an already watched content. We are using Item-based Collaborative Filter Recommendation for this.</a:t>
            </a:r>
          </a:p>
        </p:txBody>
      </p:sp>
      <p:pic>
        <p:nvPicPr>
          <p:cNvPr id="5" name="Audio 4">
            <a:hlinkClick r:id="" action="ppaction://media"/>
            <a:extLst>
              <a:ext uri="{FF2B5EF4-FFF2-40B4-BE49-F238E27FC236}">
                <a16:creationId xmlns:a16="http://schemas.microsoft.com/office/drawing/2014/main" id="{3E4AF257-388D-354A-ADFC-22E0E5208F8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500363288"/>
      </p:ext>
    </p:extLst>
  </p:cSld>
  <p:clrMapOvr>
    <a:masterClrMapping/>
  </p:clrMapOvr>
  <mc:AlternateContent xmlns:mc="http://schemas.openxmlformats.org/markup-compatibility/2006" xmlns:p14="http://schemas.microsoft.com/office/powerpoint/2010/main">
    <mc:Choice Requires="p14">
      <p:transition spd="slow" p14:dur="2000" advTm="39328"/>
    </mc:Choice>
    <mc:Fallback xmlns="">
      <p:transition spd="slow" advTm="3932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11" name="Rectangle 7">
            <a:extLst>
              <a:ext uri="{FF2B5EF4-FFF2-40B4-BE49-F238E27FC236}">
                <a16:creationId xmlns:a16="http://schemas.microsoft.com/office/drawing/2014/main" id="{923E8915-D2AA-4327-A45A-972C3CA957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8302FC3C-9804-4950-B721-5FD704BA60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12188952" cy="6858000"/>
          </a:xfrm>
          <a:prstGeom prst="rect">
            <a:avLst/>
          </a:prstGeom>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6B9695BD-ECF6-49CA-8877-8C493193C65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5" y="1828800"/>
            <a:ext cx="0" cy="3200400"/>
          </a:xfrm>
          <a:prstGeom prst="line">
            <a:avLst/>
          </a:prstGeom>
          <a:ln w="1905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3BC6EBB2-9BDC-4075-BA6B-43A9FBF9C8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228080"/>
            <a:ext cx="993734" cy="762000"/>
          </a:xfrm>
          <a:prstGeom prst="rect">
            <a:avLst/>
          </a:prstGeom>
        </p:spPr>
      </p:pic>
      <p:sp>
        <p:nvSpPr>
          <p:cNvPr id="16" name="Freeform 5">
            <a:extLst>
              <a:ext uri="{FF2B5EF4-FFF2-40B4-BE49-F238E27FC236}">
                <a16:creationId xmlns:a16="http://schemas.microsoft.com/office/drawing/2014/main" id="{F3798573-F27B-47EB-8EA4-7EE34954C2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588" y="0"/>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sp>
      <p:sp>
        <p:nvSpPr>
          <p:cNvPr id="2" name="Title 1">
            <a:extLst>
              <a:ext uri="{FF2B5EF4-FFF2-40B4-BE49-F238E27FC236}">
                <a16:creationId xmlns:a16="http://schemas.microsoft.com/office/drawing/2014/main" id="{35EEEB1B-7BDB-2E40-B209-629BBC662C83}"/>
              </a:ext>
            </a:extLst>
          </p:cNvPr>
          <p:cNvSpPr>
            <a:spLocks noGrp="1"/>
          </p:cNvSpPr>
          <p:nvPr>
            <p:ph type="title"/>
          </p:nvPr>
        </p:nvSpPr>
        <p:spPr>
          <a:xfrm>
            <a:off x="806195" y="804672"/>
            <a:ext cx="3521359" cy="5248656"/>
          </a:xfrm>
        </p:spPr>
        <p:txBody>
          <a:bodyPr anchor="ctr">
            <a:normAutofit/>
          </a:bodyPr>
          <a:lstStyle/>
          <a:p>
            <a:pPr algn="ctr"/>
            <a:r>
              <a:rPr lang="en-US" b="1" dirty="0"/>
              <a:t>Data Collection</a:t>
            </a:r>
          </a:p>
        </p:txBody>
      </p:sp>
      <p:sp>
        <p:nvSpPr>
          <p:cNvPr id="3" name="Content Placeholder 2">
            <a:extLst>
              <a:ext uri="{FF2B5EF4-FFF2-40B4-BE49-F238E27FC236}">
                <a16:creationId xmlns:a16="http://schemas.microsoft.com/office/drawing/2014/main" id="{87895D21-2D29-5E48-A633-F50772E6291D}"/>
              </a:ext>
            </a:extLst>
          </p:cNvPr>
          <p:cNvSpPr>
            <a:spLocks noGrp="1"/>
          </p:cNvSpPr>
          <p:nvPr>
            <p:ph idx="1"/>
          </p:nvPr>
        </p:nvSpPr>
        <p:spPr>
          <a:xfrm>
            <a:off x="4975861" y="804671"/>
            <a:ext cx="6399930" cy="5248657"/>
          </a:xfrm>
        </p:spPr>
        <p:txBody>
          <a:bodyPr anchor="ctr">
            <a:normAutofit/>
          </a:bodyPr>
          <a:lstStyle/>
          <a:p>
            <a:r>
              <a:rPr lang="en-IN" dirty="0"/>
              <a:t>We use the Kaggle dataset in the link </a:t>
            </a:r>
            <a:r>
              <a:rPr lang="en-IN" dirty="0">
                <a:hlinkClick r:id="rId6">
                  <a:extLst>
                    <a:ext uri="{A12FA001-AC4F-418D-AE19-62706E023703}">
                      <ahyp:hlinkClr xmlns:ahyp="http://schemas.microsoft.com/office/drawing/2018/hyperlinkcolor" val="tx"/>
                    </a:ext>
                  </a:extLst>
                </a:hlinkClick>
              </a:rPr>
              <a:t>https://www.kaggle.com/shivamb/netflix-shows?select=netflix_titles.csv</a:t>
            </a:r>
            <a:endParaRPr lang="en-IN" dirty="0"/>
          </a:p>
          <a:p>
            <a:r>
              <a:rPr lang="en-IN" u="sng" dirty="0"/>
              <a:t>https://</a:t>
            </a:r>
            <a:r>
              <a:rPr lang="en-IN" u="sng" dirty="0" err="1"/>
              <a:t>www.kaggle.com</a:t>
            </a:r>
            <a:r>
              <a:rPr lang="en-IN" u="sng" dirty="0"/>
              <a:t>/stefanoleone992/</a:t>
            </a:r>
            <a:r>
              <a:rPr lang="en-IN" u="sng" dirty="0" err="1"/>
              <a:t>imdb</a:t>
            </a:r>
            <a:r>
              <a:rPr lang="en-IN" u="sng" dirty="0"/>
              <a:t>-extensive-dataset</a:t>
            </a:r>
          </a:p>
          <a:p>
            <a:pPr marL="0" indent="0">
              <a:buNone/>
            </a:pPr>
            <a:endParaRPr lang="en-IN" dirty="0"/>
          </a:p>
          <a:p>
            <a:r>
              <a:rPr lang="en-IN" dirty="0"/>
              <a:t>This dataset consists of TV shows and movies of Netflix, </a:t>
            </a:r>
            <a:r>
              <a:rPr lang="en-US" dirty="0"/>
              <a:t>coupled with their </a:t>
            </a:r>
            <a:r>
              <a:rPr lang="en-US" dirty="0" err="1"/>
              <a:t>Imdb</a:t>
            </a:r>
            <a:r>
              <a:rPr lang="en-US" dirty="0"/>
              <a:t>-Ratings </a:t>
            </a:r>
            <a:r>
              <a:rPr lang="en-IN" dirty="0"/>
              <a:t>as of year 2019.</a:t>
            </a:r>
          </a:p>
          <a:p>
            <a:pPr marL="0" indent="0">
              <a:buNone/>
            </a:pPr>
            <a:endParaRPr lang="en-US" dirty="0"/>
          </a:p>
        </p:txBody>
      </p:sp>
      <p:pic>
        <p:nvPicPr>
          <p:cNvPr id="5" name="Audio 4">
            <a:hlinkClick r:id="" action="ppaction://media"/>
            <a:extLst>
              <a:ext uri="{FF2B5EF4-FFF2-40B4-BE49-F238E27FC236}">
                <a16:creationId xmlns:a16="http://schemas.microsoft.com/office/drawing/2014/main" id="{6140C673-03CC-A146-9AA2-79391E73FEC3}"/>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604556872"/>
      </p:ext>
    </p:extLst>
  </p:cSld>
  <p:clrMapOvr>
    <a:masterClrMapping/>
  </p:clrMapOvr>
  <mc:AlternateContent xmlns:mc="http://schemas.openxmlformats.org/markup-compatibility/2006" xmlns:p14="http://schemas.microsoft.com/office/powerpoint/2010/main">
    <mc:Choice Requires="p14">
      <p:transition spd="slow" p14:dur="2000" advTm="26582"/>
    </mc:Choice>
    <mc:Fallback xmlns="">
      <p:transition spd="slow" advTm="2658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747F1B4-B831-4277-8AB0-32767F7EB7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1" name="Freeform 7">
            <a:extLst>
              <a:ext uri="{FF2B5EF4-FFF2-40B4-BE49-F238E27FC236}">
                <a16:creationId xmlns:a16="http://schemas.microsoft.com/office/drawing/2014/main" id="{D80CFA21-AB7C-4BEB-9BFF-05764FBBF3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5739B174-DE0E-5741-A93E-03721307ADEC}"/>
              </a:ext>
            </a:extLst>
          </p:cNvPr>
          <p:cNvSpPr>
            <a:spLocks noGrp="1"/>
          </p:cNvSpPr>
          <p:nvPr>
            <p:ph type="title"/>
          </p:nvPr>
        </p:nvSpPr>
        <p:spPr>
          <a:xfrm>
            <a:off x="648930" y="629267"/>
            <a:ext cx="9252154" cy="1016654"/>
          </a:xfrm>
        </p:spPr>
        <p:txBody>
          <a:bodyPr>
            <a:normAutofit/>
          </a:bodyPr>
          <a:lstStyle/>
          <a:p>
            <a:r>
              <a:rPr lang="en-IN" b="1" dirty="0">
                <a:solidFill>
                  <a:srgbClr val="EBEBEB"/>
                </a:solidFill>
              </a:rPr>
              <a:t>Data Preparation</a:t>
            </a:r>
            <a:endParaRPr lang="en-US" b="1" dirty="0">
              <a:solidFill>
                <a:srgbClr val="EBEBEB"/>
              </a:solidFill>
            </a:endParaRPr>
          </a:p>
        </p:txBody>
      </p:sp>
      <p:sp>
        <p:nvSpPr>
          <p:cNvPr id="13" name="Rectangle 12">
            <a:extLst>
              <a:ext uri="{FF2B5EF4-FFF2-40B4-BE49-F238E27FC236}">
                <a16:creationId xmlns:a16="http://schemas.microsoft.com/office/drawing/2014/main" id="{12F7E335-851A-4CAE-B09F-E657819D46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5" name="Freeform: Shape 14">
            <a:extLst>
              <a:ext uri="{FF2B5EF4-FFF2-40B4-BE49-F238E27FC236}">
                <a16:creationId xmlns:a16="http://schemas.microsoft.com/office/drawing/2014/main" id="{10B541F0-7F6E-402E-84D8-CF96EACA5F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8" cy="5095933"/>
          </a:xfrm>
          <a:custGeom>
            <a:avLst/>
            <a:gdLst>
              <a:gd name="connsiteX0" fmla="*/ 1 w 12192418"/>
              <a:gd name="connsiteY0" fmla="*/ 0 h 5095933"/>
              <a:gd name="connsiteX1" fmla="*/ 71932 w 12192418"/>
              <a:gd name="connsiteY1" fmla="*/ 12261 h 5095933"/>
              <a:gd name="connsiteX2" fmla="*/ 282849 w 12192418"/>
              <a:gd name="connsiteY2" fmla="*/ 48343 h 5095933"/>
              <a:gd name="connsiteX3" fmla="*/ 436464 w 12192418"/>
              <a:gd name="connsiteY3" fmla="*/ 73565 h 5095933"/>
              <a:gd name="connsiteX4" fmla="*/ 619339 w 12192418"/>
              <a:gd name="connsiteY4" fmla="*/ 100188 h 5095933"/>
              <a:gd name="connsiteX5" fmla="*/ 836351 w 12192418"/>
              <a:gd name="connsiteY5" fmla="*/ 132066 h 5095933"/>
              <a:gd name="connsiteX6" fmla="*/ 1076528 w 12192418"/>
              <a:gd name="connsiteY6" fmla="*/ 165696 h 5095933"/>
              <a:gd name="connsiteX7" fmla="*/ 1347184 w 12192418"/>
              <a:gd name="connsiteY7" fmla="*/ 201077 h 5095933"/>
              <a:gd name="connsiteX8" fmla="*/ 1642223 w 12192418"/>
              <a:gd name="connsiteY8" fmla="*/ 238560 h 5095933"/>
              <a:gd name="connsiteX9" fmla="*/ 1962864 w 12192418"/>
              <a:gd name="connsiteY9" fmla="*/ 276043 h 5095933"/>
              <a:gd name="connsiteX10" fmla="*/ 2304232 w 12192418"/>
              <a:gd name="connsiteY10" fmla="*/ 314227 h 5095933"/>
              <a:gd name="connsiteX11" fmla="*/ 2672421 w 12192418"/>
              <a:gd name="connsiteY11" fmla="*/ 349608 h 5095933"/>
              <a:gd name="connsiteX12" fmla="*/ 3057678 w 12192418"/>
              <a:gd name="connsiteY12" fmla="*/ 383588 h 5095933"/>
              <a:gd name="connsiteX13" fmla="*/ 3464881 w 12192418"/>
              <a:gd name="connsiteY13" fmla="*/ 414415 h 5095933"/>
              <a:gd name="connsiteX14" fmla="*/ 3889152 w 12192418"/>
              <a:gd name="connsiteY14" fmla="*/ 443841 h 5095933"/>
              <a:gd name="connsiteX15" fmla="*/ 4331710 w 12192418"/>
              <a:gd name="connsiteY15" fmla="*/ 471515 h 5095933"/>
              <a:gd name="connsiteX16" fmla="*/ 4558476 w 12192418"/>
              <a:gd name="connsiteY16" fmla="*/ 481324 h 5095933"/>
              <a:gd name="connsiteX17" fmla="*/ 4790118 w 12192418"/>
              <a:gd name="connsiteY17" fmla="*/ 492183 h 5095933"/>
              <a:gd name="connsiteX18" fmla="*/ 5025418 w 12192418"/>
              <a:gd name="connsiteY18" fmla="*/ 502342 h 5095933"/>
              <a:gd name="connsiteX19" fmla="*/ 5261937 w 12192418"/>
              <a:gd name="connsiteY19" fmla="*/ 508998 h 5095933"/>
              <a:gd name="connsiteX20" fmla="*/ 5503332 w 12192418"/>
              <a:gd name="connsiteY20" fmla="*/ 514953 h 5095933"/>
              <a:gd name="connsiteX21" fmla="*/ 5747167 w 12192418"/>
              <a:gd name="connsiteY21" fmla="*/ 521259 h 5095933"/>
              <a:gd name="connsiteX22" fmla="*/ 5995877 w 12192418"/>
              <a:gd name="connsiteY22" fmla="*/ 525463 h 5095933"/>
              <a:gd name="connsiteX23" fmla="*/ 6247026 w 12192418"/>
              <a:gd name="connsiteY23" fmla="*/ 525463 h 5095933"/>
              <a:gd name="connsiteX24" fmla="*/ 6500613 w 12192418"/>
              <a:gd name="connsiteY24" fmla="*/ 527565 h 5095933"/>
              <a:gd name="connsiteX25" fmla="*/ 6756639 w 12192418"/>
              <a:gd name="connsiteY25" fmla="*/ 525463 h 5095933"/>
              <a:gd name="connsiteX26" fmla="*/ 7016322 w 12192418"/>
              <a:gd name="connsiteY26" fmla="*/ 521259 h 5095933"/>
              <a:gd name="connsiteX27" fmla="*/ 7276005 w 12192418"/>
              <a:gd name="connsiteY27" fmla="*/ 517406 h 5095933"/>
              <a:gd name="connsiteX28" fmla="*/ 7539345 w 12192418"/>
              <a:gd name="connsiteY28" fmla="*/ 508998 h 5095933"/>
              <a:gd name="connsiteX29" fmla="*/ 7805124 w 12192418"/>
              <a:gd name="connsiteY29" fmla="*/ 500241 h 5095933"/>
              <a:gd name="connsiteX30" fmla="*/ 8070903 w 12192418"/>
              <a:gd name="connsiteY30" fmla="*/ 490082 h 5095933"/>
              <a:gd name="connsiteX31" fmla="*/ 8339121 w 12192418"/>
              <a:gd name="connsiteY31" fmla="*/ 475719 h 5095933"/>
              <a:gd name="connsiteX32" fmla="*/ 8609776 w 12192418"/>
              <a:gd name="connsiteY32" fmla="*/ 458554 h 5095933"/>
              <a:gd name="connsiteX33" fmla="*/ 8881651 w 12192418"/>
              <a:gd name="connsiteY33" fmla="*/ 442089 h 5095933"/>
              <a:gd name="connsiteX34" fmla="*/ 9153526 w 12192418"/>
              <a:gd name="connsiteY34" fmla="*/ 421071 h 5095933"/>
              <a:gd name="connsiteX35" fmla="*/ 9429058 w 12192418"/>
              <a:gd name="connsiteY35" fmla="*/ 395849 h 5095933"/>
              <a:gd name="connsiteX36" fmla="*/ 9700933 w 12192418"/>
              <a:gd name="connsiteY36" fmla="*/ 370626 h 5095933"/>
              <a:gd name="connsiteX37" fmla="*/ 9977684 w 12192418"/>
              <a:gd name="connsiteY37" fmla="*/ 341551 h 5095933"/>
              <a:gd name="connsiteX38" fmla="*/ 10255655 w 12192418"/>
              <a:gd name="connsiteY38" fmla="*/ 309673 h 5095933"/>
              <a:gd name="connsiteX39" fmla="*/ 10529968 w 12192418"/>
              <a:gd name="connsiteY39" fmla="*/ 276043 h 5095933"/>
              <a:gd name="connsiteX40" fmla="*/ 10807939 w 12192418"/>
              <a:gd name="connsiteY40" fmla="*/ 236809 h 5095933"/>
              <a:gd name="connsiteX41" fmla="*/ 11084690 w 12192418"/>
              <a:gd name="connsiteY41" fmla="*/ 194772 h 5095933"/>
              <a:gd name="connsiteX42" fmla="*/ 11362661 w 12192418"/>
              <a:gd name="connsiteY42" fmla="*/ 153085 h 5095933"/>
              <a:gd name="connsiteX43" fmla="*/ 11639412 w 12192418"/>
              <a:gd name="connsiteY43" fmla="*/ 104392 h 5095933"/>
              <a:gd name="connsiteX44" fmla="*/ 11914945 w 12192418"/>
              <a:gd name="connsiteY44" fmla="*/ 54648 h 5095933"/>
              <a:gd name="connsiteX45" fmla="*/ 12191696 w 12192418"/>
              <a:gd name="connsiteY45" fmla="*/ 2452 h 5095933"/>
              <a:gd name="connsiteX46" fmla="*/ 12191696 w 12192418"/>
              <a:gd name="connsiteY46" fmla="*/ 2109542 h 5095933"/>
              <a:gd name="connsiteX47" fmla="*/ 12191999 w 12192418"/>
              <a:gd name="connsiteY47" fmla="*/ 2109542 h 5095933"/>
              <a:gd name="connsiteX48" fmla="*/ 12191999 w 12192418"/>
              <a:gd name="connsiteY48" fmla="*/ 2802467 h 5095933"/>
              <a:gd name="connsiteX49" fmla="*/ 12192418 w 12192418"/>
              <a:gd name="connsiteY49" fmla="*/ 2802467 h 5095933"/>
              <a:gd name="connsiteX50" fmla="*/ 12192418 w 12192418"/>
              <a:gd name="connsiteY50" fmla="*/ 5095933 h 5095933"/>
              <a:gd name="connsiteX51" fmla="*/ 1 w 12192418"/>
              <a:gd name="connsiteY51" fmla="*/ 5095933 h 5095933"/>
              <a:gd name="connsiteX52" fmla="*/ 1 w 12192418"/>
              <a:gd name="connsiteY52" fmla="*/ 4074529 h 5095933"/>
              <a:gd name="connsiteX53" fmla="*/ 0 w 12192418"/>
              <a:gd name="connsiteY53" fmla="*/ 4074529 h 5095933"/>
              <a:gd name="connsiteX54" fmla="*/ 0 w 12192418"/>
              <a:gd name="connsiteY54" fmla="*/ 2109542 h 5095933"/>
              <a:gd name="connsiteX55" fmla="*/ 1 w 12192418"/>
              <a:gd name="connsiteY55" fmla="*/ 2109542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2192418" h="5095933">
                <a:moveTo>
                  <a:pt x="1" y="0"/>
                </a:moveTo>
                <a:lnTo>
                  <a:pt x="71932" y="12261"/>
                </a:lnTo>
                <a:lnTo>
                  <a:pt x="282849" y="48343"/>
                </a:lnTo>
                <a:lnTo>
                  <a:pt x="436464" y="73565"/>
                </a:lnTo>
                <a:lnTo>
                  <a:pt x="619339" y="100188"/>
                </a:lnTo>
                <a:lnTo>
                  <a:pt x="836351" y="132066"/>
                </a:lnTo>
                <a:lnTo>
                  <a:pt x="1076528" y="165696"/>
                </a:lnTo>
                <a:lnTo>
                  <a:pt x="1347184" y="201077"/>
                </a:lnTo>
                <a:lnTo>
                  <a:pt x="1642223" y="238560"/>
                </a:lnTo>
                <a:lnTo>
                  <a:pt x="1962864" y="276043"/>
                </a:lnTo>
                <a:lnTo>
                  <a:pt x="2304232" y="314227"/>
                </a:lnTo>
                <a:lnTo>
                  <a:pt x="2672421" y="349608"/>
                </a:lnTo>
                <a:lnTo>
                  <a:pt x="3057678" y="383588"/>
                </a:lnTo>
                <a:lnTo>
                  <a:pt x="3464881" y="414415"/>
                </a:lnTo>
                <a:lnTo>
                  <a:pt x="3889152" y="443841"/>
                </a:lnTo>
                <a:lnTo>
                  <a:pt x="4331710" y="471515"/>
                </a:lnTo>
                <a:lnTo>
                  <a:pt x="4558476" y="481324"/>
                </a:lnTo>
                <a:lnTo>
                  <a:pt x="4790118" y="492183"/>
                </a:lnTo>
                <a:lnTo>
                  <a:pt x="5025418" y="502342"/>
                </a:lnTo>
                <a:lnTo>
                  <a:pt x="5261937" y="508998"/>
                </a:lnTo>
                <a:lnTo>
                  <a:pt x="5503332" y="514953"/>
                </a:lnTo>
                <a:lnTo>
                  <a:pt x="5747167" y="521259"/>
                </a:lnTo>
                <a:lnTo>
                  <a:pt x="5995877" y="525463"/>
                </a:lnTo>
                <a:lnTo>
                  <a:pt x="6247026" y="525463"/>
                </a:lnTo>
                <a:lnTo>
                  <a:pt x="6500613" y="527565"/>
                </a:lnTo>
                <a:lnTo>
                  <a:pt x="6756639" y="525463"/>
                </a:lnTo>
                <a:lnTo>
                  <a:pt x="7016322" y="521259"/>
                </a:lnTo>
                <a:lnTo>
                  <a:pt x="7276005" y="517406"/>
                </a:lnTo>
                <a:lnTo>
                  <a:pt x="7539345" y="508998"/>
                </a:lnTo>
                <a:lnTo>
                  <a:pt x="7805124" y="500241"/>
                </a:lnTo>
                <a:lnTo>
                  <a:pt x="8070903" y="490082"/>
                </a:lnTo>
                <a:lnTo>
                  <a:pt x="8339121" y="475719"/>
                </a:lnTo>
                <a:lnTo>
                  <a:pt x="8609776" y="458554"/>
                </a:lnTo>
                <a:lnTo>
                  <a:pt x="8881651" y="442089"/>
                </a:lnTo>
                <a:lnTo>
                  <a:pt x="9153526" y="421071"/>
                </a:lnTo>
                <a:lnTo>
                  <a:pt x="9429058" y="395849"/>
                </a:lnTo>
                <a:lnTo>
                  <a:pt x="9700933" y="370626"/>
                </a:lnTo>
                <a:lnTo>
                  <a:pt x="9977684" y="341551"/>
                </a:lnTo>
                <a:lnTo>
                  <a:pt x="10255655" y="309673"/>
                </a:lnTo>
                <a:lnTo>
                  <a:pt x="10529968" y="276043"/>
                </a:lnTo>
                <a:lnTo>
                  <a:pt x="10807939" y="236809"/>
                </a:lnTo>
                <a:lnTo>
                  <a:pt x="11084690" y="194772"/>
                </a:lnTo>
                <a:lnTo>
                  <a:pt x="11362661" y="153085"/>
                </a:lnTo>
                <a:lnTo>
                  <a:pt x="11639412" y="104392"/>
                </a:lnTo>
                <a:lnTo>
                  <a:pt x="11914945" y="54648"/>
                </a:lnTo>
                <a:lnTo>
                  <a:pt x="12191696" y="2452"/>
                </a:lnTo>
                <a:lnTo>
                  <a:pt x="12191696" y="2109542"/>
                </a:lnTo>
                <a:lnTo>
                  <a:pt x="12191999" y="2109542"/>
                </a:lnTo>
                <a:lnTo>
                  <a:pt x="12191999" y="2802467"/>
                </a:lnTo>
                <a:lnTo>
                  <a:pt x="12192418" y="2802467"/>
                </a:lnTo>
                <a:lnTo>
                  <a:pt x="12192418" y="5095933"/>
                </a:lnTo>
                <a:lnTo>
                  <a:pt x="1" y="5095933"/>
                </a:lnTo>
                <a:lnTo>
                  <a:pt x="1" y="4074529"/>
                </a:lnTo>
                <a:lnTo>
                  <a:pt x="0" y="4074529"/>
                </a:lnTo>
                <a:lnTo>
                  <a:pt x="0" y="2109542"/>
                </a:lnTo>
                <a:lnTo>
                  <a:pt x="1" y="2109542"/>
                </a:lnTo>
                <a:close/>
              </a:path>
            </a:pathLst>
          </a:custGeom>
          <a:solidFill>
            <a:schemeClr val="bg1"/>
          </a:solidFill>
          <a:ln>
            <a:noFill/>
          </a:ln>
        </p:spPr>
      </p:sp>
      <p:graphicFrame>
        <p:nvGraphicFramePr>
          <p:cNvPr id="5" name="Content Placeholder 2">
            <a:extLst>
              <a:ext uri="{FF2B5EF4-FFF2-40B4-BE49-F238E27FC236}">
                <a16:creationId xmlns:a16="http://schemas.microsoft.com/office/drawing/2014/main" id="{BD11B562-CC19-43BE-B550-E6F30A7DD36C}"/>
              </a:ext>
            </a:extLst>
          </p:cNvPr>
          <p:cNvGraphicFramePr>
            <a:graphicFrameLocks noGrp="1"/>
          </p:cNvGraphicFramePr>
          <p:nvPr>
            <p:ph idx="1"/>
            <p:extLst>
              <p:ext uri="{D42A27DB-BD31-4B8C-83A1-F6EECF244321}">
                <p14:modId xmlns:p14="http://schemas.microsoft.com/office/powerpoint/2010/main" val="762881909"/>
              </p:ext>
            </p:extLst>
          </p:nvPr>
        </p:nvGraphicFramePr>
        <p:xfrm>
          <a:off x="648930" y="2810256"/>
          <a:ext cx="10895370" cy="340427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4" name="Audio 3">
            <a:hlinkClick r:id="" action="ppaction://media"/>
            <a:extLst>
              <a:ext uri="{FF2B5EF4-FFF2-40B4-BE49-F238E27FC236}">
                <a16:creationId xmlns:a16="http://schemas.microsoft.com/office/drawing/2014/main" id="{DF61B94D-43FD-5644-969F-1895AEA622DC}"/>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4012519185"/>
      </p:ext>
    </p:extLst>
  </p:cSld>
  <p:clrMapOvr>
    <a:masterClrMapping/>
  </p:clrMapOvr>
  <mc:AlternateContent xmlns:mc="http://schemas.openxmlformats.org/markup-compatibility/2006" xmlns:p14="http://schemas.microsoft.com/office/powerpoint/2010/main">
    <mc:Choice Requires="p14">
      <p:transition spd="slow" p14:dur="2000" advTm="116853"/>
    </mc:Choice>
    <mc:Fallback xmlns="">
      <p:transition spd="slow" advTm="11685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C13FD0-FA2D-C143-A626-1525FCA84D55}"/>
              </a:ext>
            </a:extLst>
          </p:cNvPr>
          <p:cNvSpPr>
            <a:spLocks noGrp="1"/>
          </p:cNvSpPr>
          <p:nvPr>
            <p:ph type="title"/>
          </p:nvPr>
        </p:nvSpPr>
        <p:spPr>
          <a:xfrm>
            <a:off x="646111" y="452718"/>
            <a:ext cx="5800483" cy="1400530"/>
          </a:xfrm>
        </p:spPr>
        <p:txBody>
          <a:bodyPr>
            <a:normAutofit/>
          </a:bodyPr>
          <a:lstStyle/>
          <a:p>
            <a:r>
              <a:rPr lang="en-IN" sz="3600" b="1" dirty="0">
                <a:solidFill>
                  <a:schemeClr val="accent1"/>
                </a:solidFill>
              </a:rPr>
              <a:t>Exploratory Data Analysis</a:t>
            </a:r>
            <a:endParaRPr lang="en-US" sz="3600" b="1" dirty="0">
              <a:solidFill>
                <a:schemeClr val="accent1"/>
              </a:solidFill>
            </a:endParaRPr>
          </a:p>
        </p:txBody>
      </p:sp>
      <p:sp>
        <p:nvSpPr>
          <p:cNvPr id="10" name="Freeform: Shape 9">
            <a:extLst>
              <a:ext uri="{FF2B5EF4-FFF2-40B4-BE49-F238E27FC236}">
                <a16:creationId xmlns:a16="http://schemas.microsoft.com/office/drawing/2014/main" id="{BDF1A5A8-1F9D-41FB-9968-E8E141CC34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998731" y="664312"/>
            <a:ext cx="6858001" cy="5529377"/>
          </a:xfrm>
          <a:custGeom>
            <a:avLst/>
            <a:gdLst>
              <a:gd name="connsiteX0" fmla="*/ 6858001 w 6858001"/>
              <a:gd name="connsiteY0" fmla="*/ 1177 h 5529377"/>
              <a:gd name="connsiteX1" fmla="*/ 6858001 w 6858001"/>
              <a:gd name="connsiteY1" fmla="*/ 1344715 h 5529377"/>
              <a:gd name="connsiteX2" fmla="*/ 6858000 w 6858001"/>
              <a:gd name="connsiteY2" fmla="*/ 1344715 h 5529377"/>
              <a:gd name="connsiteX3" fmla="*/ 6858000 w 6858001"/>
              <a:gd name="connsiteY3" fmla="*/ 5529377 h 5529377"/>
              <a:gd name="connsiteX4" fmla="*/ 0 w 6858001"/>
              <a:gd name="connsiteY4" fmla="*/ 5529376 h 5529377"/>
              <a:gd name="connsiteX5" fmla="*/ 0 w 6858001"/>
              <a:gd name="connsiteY5" fmla="*/ 891096 h 5529377"/>
              <a:gd name="connsiteX6" fmla="*/ 1 w 6858001"/>
              <a:gd name="connsiteY6" fmla="*/ 891096 h 5529377"/>
              <a:gd name="connsiteX7" fmla="*/ 1 w 6858001"/>
              <a:gd name="connsiteY7" fmla="*/ 0 h 5529377"/>
              <a:gd name="connsiteX8" fmla="*/ 40463 w 6858001"/>
              <a:gd name="connsiteY8" fmla="*/ 5883 h 5529377"/>
              <a:gd name="connsiteX9" fmla="*/ 159107 w 6858001"/>
              <a:gd name="connsiteY9" fmla="*/ 23196 h 5529377"/>
              <a:gd name="connsiteX10" fmla="*/ 245518 w 6858001"/>
              <a:gd name="connsiteY10" fmla="*/ 35299 h 5529377"/>
              <a:gd name="connsiteX11" fmla="*/ 348388 w 6858001"/>
              <a:gd name="connsiteY11" fmla="*/ 48073 h 5529377"/>
              <a:gd name="connsiteX12" fmla="*/ 470460 w 6858001"/>
              <a:gd name="connsiteY12" fmla="*/ 63369 h 5529377"/>
              <a:gd name="connsiteX13" fmla="*/ 605563 w 6858001"/>
              <a:gd name="connsiteY13" fmla="*/ 79506 h 5529377"/>
              <a:gd name="connsiteX14" fmla="*/ 757810 w 6858001"/>
              <a:gd name="connsiteY14" fmla="*/ 96483 h 5529377"/>
              <a:gd name="connsiteX15" fmla="*/ 923774 w 6858001"/>
              <a:gd name="connsiteY15" fmla="*/ 114469 h 5529377"/>
              <a:gd name="connsiteX16" fmla="*/ 1104139 w 6858001"/>
              <a:gd name="connsiteY16" fmla="*/ 132454 h 5529377"/>
              <a:gd name="connsiteX17" fmla="*/ 1296163 w 6858001"/>
              <a:gd name="connsiteY17" fmla="*/ 150776 h 5529377"/>
              <a:gd name="connsiteX18" fmla="*/ 1503275 w 6858001"/>
              <a:gd name="connsiteY18" fmla="*/ 167753 h 5529377"/>
              <a:gd name="connsiteX19" fmla="*/ 1719988 w 6858001"/>
              <a:gd name="connsiteY19" fmla="*/ 184058 h 5529377"/>
              <a:gd name="connsiteX20" fmla="*/ 1949045 w 6858001"/>
              <a:gd name="connsiteY20" fmla="*/ 198849 h 5529377"/>
              <a:gd name="connsiteX21" fmla="*/ 2187703 w 6858001"/>
              <a:gd name="connsiteY21" fmla="*/ 212969 h 5529377"/>
              <a:gd name="connsiteX22" fmla="*/ 2436649 w 6858001"/>
              <a:gd name="connsiteY22" fmla="*/ 226248 h 5529377"/>
              <a:gd name="connsiteX23" fmla="*/ 2564208 w 6858001"/>
              <a:gd name="connsiteY23" fmla="*/ 230955 h 5529377"/>
              <a:gd name="connsiteX24" fmla="*/ 2694509 w 6858001"/>
              <a:gd name="connsiteY24" fmla="*/ 236165 h 5529377"/>
              <a:gd name="connsiteX25" fmla="*/ 2826868 w 6858001"/>
              <a:gd name="connsiteY25" fmla="*/ 241040 h 5529377"/>
              <a:gd name="connsiteX26" fmla="*/ 2959914 w 6858001"/>
              <a:gd name="connsiteY26" fmla="*/ 244234 h 5529377"/>
              <a:gd name="connsiteX27" fmla="*/ 3095702 w 6858001"/>
              <a:gd name="connsiteY27" fmla="*/ 247091 h 5529377"/>
              <a:gd name="connsiteX28" fmla="*/ 3232862 w 6858001"/>
              <a:gd name="connsiteY28" fmla="*/ 250117 h 5529377"/>
              <a:gd name="connsiteX29" fmla="*/ 3372765 w 6858001"/>
              <a:gd name="connsiteY29" fmla="*/ 252134 h 5529377"/>
              <a:gd name="connsiteX30" fmla="*/ 3514040 w 6858001"/>
              <a:gd name="connsiteY30" fmla="*/ 252134 h 5529377"/>
              <a:gd name="connsiteX31" fmla="*/ 3656686 w 6858001"/>
              <a:gd name="connsiteY31" fmla="*/ 253142 h 5529377"/>
              <a:gd name="connsiteX32" fmla="*/ 3800704 w 6858001"/>
              <a:gd name="connsiteY32" fmla="*/ 252134 h 5529377"/>
              <a:gd name="connsiteX33" fmla="*/ 3946780 w 6858001"/>
              <a:gd name="connsiteY33" fmla="*/ 250117 h 5529377"/>
              <a:gd name="connsiteX34" fmla="*/ 4092855 w 6858001"/>
              <a:gd name="connsiteY34" fmla="*/ 248268 h 5529377"/>
              <a:gd name="connsiteX35" fmla="*/ 4240988 w 6858001"/>
              <a:gd name="connsiteY35" fmla="*/ 244234 h 5529377"/>
              <a:gd name="connsiteX36" fmla="*/ 4390492 w 6858001"/>
              <a:gd name="connsiteY36" fmla="*/ 240032 h 5529377"/>
              <a:gd name="connsiteX37" fmla="*/ 4539997 w 6858001"/>
              <a:gd name="connsiteY37" fmla="*/ 235157 h 5529377"/>
              <a:gd name="connsiteX38" fmla="*/ 4690873 w 6858001"/>
              <a:gd name="connsiteY38" fmla="*/ 228266 h 5529377"/>
              <a:gd name="connsiteX39" fmla="*/ 4843120 w 6858001"/>
              <a:gd name="connsiteY39" fmla="*/ 220029 h 5529377"/>
              <a:gd name="connsiteX40" fmla="*/ 4996054 w 6858001"/>
              <a:gd name="connsiteY40" fmla="*/ 212129 h 5529377"/>
              <a:gd name="connsiteX41" fmla="*/ 5148987 w 6858001"/>
              <a:gd name="connsiteY41" fmla="*/ 202044 h 5529377"/>
              <a:gd name="connsiteX42" fmla="*/ 5303978 w 6858001"/>
              <a:gd name="connsiteY42" fmla="*/ 189941 h 5529377"/>
              <a:gd name="connsiteX43" fmla="*/ 5456911 w 6858001"/>
              <a:gd name="connsiteY43" fmla="*/ 177839 h 5529377"/>
              <a:gd name="connsiteX44" fmla="*/ 5612588 w 6858001"/>
              <a:gd name="connsiteY44" fmla="*/ 163887 h 5529377"/>
              <a:gd name="connsiteX45" fmla="*/ 5768950 w 6858001"/>
              <a:gd name="connsiteY45" fmla="*/ 148591 h 5529377"/>
              <a:gd name="connsiteX46" fmla="*/ 5923255 w 6858001"/>
              <a:gd name="connsiteY46" fmla="*/ 132455 h 5529377"/>
              <a:gd name="connsiteX47" fmla="*/ 6079618 w 6858001"/>
              <a:gd name="connsiteY47" fmla="*/ 113629 h 5529377"/>
              <a:gd name="connsiteX48" fmla="*/ 6235294 w 6858001"/>
              <a:gd name="connsiteY48" fmla="*/ 93458 h 5529377"/>
              <a:gd name="connsiteX49" fmla="*/ 6391657 w 6858001"/>
              <a:gd name="connsiteY49" fmla="*/ 73455 h 5529377"/>
              <a:gd name="connsiteX50" fmla="*/ 6547333 w 6858001"/>
              <a:gd name="connsiteY50" fmla="*/ 50091 h 5529377"/>
              <a:gd name="connsiteX51" fmla="*/ 6702324 w 6858001"/>
              <a:gd name="connsiteY51" fmla="*/ 26222 h 5529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5529377">
                <a:moveTo>
                  <a:pt x="6858001" y="1177"/>
                </a:moveTo>
                <a:lnTo>
                  <a:pt x="6858001" y="1344715"/>
                </a:lnTo>
                <a:lnTo>
                  <a:pt x="6858000" y="1344715"/>
                </a:lnTo>
                <a:lnTo>
                  <a:pt x="6858000" y="5529377"/>
                </a:lnTo>
                <a:lnTo>
                  <a:pt x="0" y="5529376"/>
                </a:lnTo>
                <a:lnTo>
                  <a:pt x="0" y="891096"/>
                </a:lnTo>
                <a:lnTo>
                  <a:pt x="1" y="891096"/>
                </a:lnTo>
                <a:lnTo>
                  <a:pt x="1" y="0"/>
                </a:lnTo>
                <a:lnTo>
                  <a:pt x="40463" y="5883"/>
                </a:lnTo>
                <a:lnTo>
                  <a:pt x="159107" y="23196"/>
                </a:lnTo>
                <a:lnTo>
                  <a:pt x="245518" y="35299"/>
                </a:lnTo>
                <a:lnTo>
                  <a:pt x="348388" y="48073"/>
                </a:lnTo>
                <a:lnTo>
                  <a:pt x="470460" y="63369"/>
                </a:lnTo>
                <a:lnTo>
                  <a:pt x="605563" y="79506"/>
                </a:lnTo>
                <a:lnTo>
                  <a:pt x="757810" y="96483"/>
                </a:lnTo>
                <a:lnTo>
                  <a:pt x="923774" y="114469"/>
                </a:lnTo>
                <a:lnTo>
                  <a:pt x="1104139" y="132454"/>
                </a:lnTo>
                <a:lnTo>
                  <a:pt x="1296163" y="150776"/>
                </a:lnTo>
                <a:lnTo>
                  <a:pt x="1503275" y="167753"/>
                </a:lnTo>
                <a:lnTo>
                  <a:pt x="1719988" y="184058"/>
                </a:lnTo>
                <a:lnTo>
                  <a:pt x="1949045" y="198849"/>
                </a:lnTo>
                <a:lnTo>
                  <a:pt x="2187703" y="212969"/>
                </a:lnTo>
                <a:lnTo>
                  <a:pt x="2436649" y="226248"/>
                </a:lnTo>
                <a:lnTo>
                  <a:pt x="2564208" y="230955"/>
                </a:lnTo>
                <a:lnTo>
                  <a:pt x="2694509" y="236165"/>
                </a:lnTo>
                <a:lnTo>
                  <a:pt x="2826868" y="241040"/>
                </a:lnTo>
                <a:lnTo>
                  <a:pt x="2959914" y="244234"/>
                </a:lnTo>
                <a:lnTo>
                  <a:pt x="3095702" y="247091"/>
                </a:lnTo>
                <a:lnTo>
                  <a:pt x="3232862" y="250117"/>
                </a:lnTo>
                <a:lnTo>
                  <a:pt x="3372765" y="252134"/>
                </a:lnTo>
                <a:lnTo>
                  <a:pt x="3514040" y="252134"/>
                </a:lnTo>
                <a:lnTo>
                  <a:pt x="3656686" y="253142"/>
                </a:lnTo>
                <a:lnTo>
                  <a:pt x="3800704" y="252134"/>
                </a:lnTo>
                <a:lnTo>
                  <a:pt x="3946780" y="250117"/>
                </a:lnTo>
                <a:lnTo>
                  <a:pt x="4092855"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solidFill>
            <a:srgbClr val="FFFFFF"/>
          </a:solidFill>
          <a:ln>
            <a:noFill/>
          </a:ln>
        </p:spPr>
      </p:sp>
      <p:sp>
        <p:nvSpPr>
          <p:cNvPr id="12" name="Freeform 7">
            <a:extLst>
              <a:ext uri="{FF2B5EF4-FFF2-40B4-BE49-F238E27FC236}">
                <a16:creationId xmlns:a16="http://schemas.microsoft.com/office/drawing/2014/main" id="{2FF8A507-56A2-4FE4-8B7E-C1BC9DD865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49843"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pic>
        <p:nvPicPr>
          <p:cNvPr id="4" name="Picture 3" descr="Chart, pie chart&#10;&#10;Description automatically generated">
            <a:extLst>
              <a:ext uri="{FF2B5EF4-FFF2-40B4-BE49-F238E27FC236}">
                <a16:creationId xmlns:a16="http://schemas.microsoft.com/office/drawing/2014/main" id="{235F5F0D-CB5F-F446-B4EF-624C43026C23}"/>
              </a:ext>
            </a:extLst>
          </p:cNvPr>
          <p:cNvPicPr/>
          <p:nvPr/>
        </p:nvPicPr>
        <p:blipFill>
          <a:blip r:embed="rId5"/>
          <a:stretch>
            <a:fillRect/>
          </a:stretch>
        </p:blipFill>
        <p:spPr>
          <a:xfrm>
            <a:off x="7363326" y="1143000"/>
            <a:ext cx="3075874" cy="2746901"/>
          </a:xfrm>
          <a:prstGeom prst="rect">
            <a:avLst/>
          </a:prstGeom>
          <a:effectLst/>
        </p:spPr>
      </p:pic>
      <p:sp>
        <p:nvSpPr>
          <p:cNvPr id="14" name="Rectangle 13">
            <a:extLst>
              <a:ext uri="{FF2B5EF4-FFF2-40B4-BE49-F238E27FC236}">
                <a16:creationId xmlns:a16="http://schemas.microsoft.com/office/drawing/2014/main" id="{FCC54B50-93BD-4243-9020-11486472E2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628D0F6C-4EB5-0C43-84ED-59A0A178E776}"/>
              </a:ext>
            </a:extLst>
          </p:cNvPr>
          <p:cNvSpPr>
            <a:spLocks noGrp="1"/>
          </p:cNvSpPr>
          <p:nvPr>
            <p:ph idx="1"/>
          </p:nvPr>
        </p:nvSpPr>
        <p:spPr>
          <a:xfrm>
            <a:off x="646112" y="2052918"/>
            <a:ext cx="6016931" cy="4195481"/>
          </a:xfrm>
        </p:spPr>
        <p:txBody>
          <a:bodyPr>
            <a:normAutofit/>
          </a:bodyPr>
          <a:lstStyle/>
          <a:p>
            <a:pPr marL="0" indent="0">
              <a:buNone/>
            </a:pPr>
            <a:endParaRPr lang="en-US" dirty="0"/>
          </a:p>
          <a:p>
            <a:pPr marL="0" indent="0" algn="r">
              <a:buNone/>
            </a:pPr>
            <a:r>
              <a:rPr lang="en-US" dirty="0"/>
              <a:t>Ratio of TV Show vs Movies</a:t>
            </a:r>
          </a:p>
          <a:p>
            <a:pPr marL="0" indent="0">
              <a:buNone/>
            </a:pPr>
            <a:r>
              <a:rPr lang="en-US" dirty="0"/>
              <a:t>  </a:t>
            </a:r>
          </a:p>
          <a:p>
            <a:pPr marL="0" indent="0">
              <a:buNone/>
            </a:pPr>
            <a:endParaRPr lang="en-US" dirty="0"/>
          </a:p>
          <a:p>
            <a:pPr marL="0" indent="0">
              <a:buNone/>
            </a:pPr>
            <a:endParaRPr lang="en-US" dirty="0"/>
          </a:p>
          <a:p>
            <a:pPr marL="0" indent="0">
              <a:buNone/>
            </a:pPr>
            <a:endParaRPr lang="en-US" dirty="0"/>
          </a:p>
          <a:p>
            <a:pPr marL="0" indent="0">
              <a:buNone/>
            </a:pPr>
            <a:r>
              <a:rPr lang="en-US" dirty="0"/>
              <a:t>										</a:t>
            </a:r>
          </a:p>
          <a:p>
            <a:pPr marL="0" indent="0" algn="r">
              <a:buNone/>
            </a:pPr>
            <a:r>
              <a:rPr lang="en-US" sz="1800" dirty="0"/>
              <a:t>Movies and TV shows, made by several countries</a:t>
            </a:r>
          </a:p>
          <a:p>
            <a:pPr marL="0" indent="0">
              <a:buNone/>
            </a:pPr>
            <a:endParaRPr lang="en-US" dirty="0"/>
          </a:p>
          <a:p>
            <a:pPr marL="0" indent="0">
              <a:buNone/>
            </a:pPr>
            <a:endParaRPr lang="en-US" dirty="0"/>
          </a:p>
          <a:p>
            <a:pPr marL="0" indent="0">
              <a:buNone/>
            </a:pPr>
            <a:endParaRPr lang="en-US" dirty="0"/>
          </a:p>
        </p:txBody>
      </p:sp>
      <p:pic>
        <p:nvPicPr>
          <p:cNvPr id="5" name="Picture 4" descr="Chart&#10;&#10;Description automatically generated">
            <a:extLst>
              <a:ext uri="{FF2B5EF4-FFF2-40B4-BE49-F238E27FC236}">
                <a16:creationId xmlns:a16="http://schemas.microsoft.com/office/drawing/2014/main" id="{4AB1BB50-1D16-6B4C-962C-AE790CC518F7}"/>
              </a:ext>
            </a:extLst>
          </p:cNvPr>
          <p:cNvPicPr/>
          <p:nvPr/>
        </p:nvPicPr>
        <p:blipFill>
          <a:blip r:embed="rId6"/>
          <a:stretch>
            <a:fillRect/>
          </a:stretch>
        </p:blipFill>
        <p:spPr>
          <a:xfrm>
            <a:off x="7009316" y="4085841"/>
            <a:ext cx="4377172" cy="2162557"/>
          </a:xfrm>
          <a:prstGeom prst="rect">
            <a:avLst/>
          </a:prstGeom>
          <a:effectLst/>
        </p:spPr>
      </p:pic>
      <p:pic>
        <p:nvPicPr>
          <p:cNvPr id="7" name="Audio 6">
            <a:hlinkClick r:id="" action="ppaction://media"/>
            <a:extLst>
              <a:ext uri="{FF2B5EF4-FFF2-40B4-BE49-F238E27FC236}">
                <a16:creationId xmlns:a16="http://schemas.microsoft.com/office/drawing/2014/main" id="{419D2A88-5336-C94E-AA49-702BEDA59EDF}"/>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910845874"/>
      </p:ext>
    </p:extLst>
  </p:cSld>
  <p:clrMapOvr>
    <a:masterClrMapping/>
  </p:clrMapOvr>
  <mc:AlternateContent xmlns:mc="http://schemas.openxmlformats.org/markup-compatibility/2006" xmlns:p14="http://schemas.microsoft.com/office/powerpoint/2010/main">
    <mc:Choice Requires="p14">
      <p:transition spd="slow" p14:dur="2000" advTm="42472"/>
    </mc:Choice>
    <mc:Fallback xmlns="">
      <p:transition spd="slow" advTm="4247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0026194-1E54-234D-BB25-F74CF33BA4B4}"/>
              </a:ext>
            </a:extLst>
          </p:cNvPr>
          <p:cNvSpPr>
            <a:spLocks noGrp="1"/>
          </p:cNvSpPr>
          <p:nvPr>
            <p:ph idx="1"/>
          </p:nvPr>
        </p:nvSpPr>
        <p:spPr>
          <a:xfrm>
            <a:off x="646111" y="452718"/>
            <a:ext cx="9624786" cy="6118769"/>
          </a:xfrm>
        </p:spPr>
        <p:txBody>
          <a:bodyPr>
            <a:normAutofit/>
          </a:bodyPr>
          <a:lstStyle/>
          <a:p>
            <a:pPr marL="0" indent="0">
              <a:buNone/>
            </a:pPr>
            <a:endParaRPr lang="en-US" dirty="0"/>
          </a:p>
          <a:p>
            <a:pPr marL="0" indent="0">
              <a:buNone/>
            </a:pPr>
            <a:endParaRPr lang="en-US" dirty="0"/>
          </a:p>
          <a:p>
            <a:pPr marL="0" indent="0">
              <a:buNone/>
            </a:pPr>
            <a:r>
              <a:rPr lang="en-US" dirty="0"/>
              <a:t>Total number of TV Shows /Movies </a:t>
            </a:r>
          </a:p>
          <a:p>
            <a:pPr marL="0" indent="0">
              <a:buNone/>
            </a:pPr>
            <a:r>
              <a:rPr lang="en-US" dirty="0"/>
              <a:t>available on Netflix over the years </a:t>
            </a:r>
          </a:p>
          <a:p>
            <a:pPr marL="0" indent="0">
              <a:buNone/>
            </a:pPr>
            <a:endParaRPr lang="en-US" dirty="0"/>
          </a:p>
          <a:p>
            <a:pPr marL="0" indent="0">
              <a:buNone/>
            </a:pPr>
            <a:endParaRPr lang="en-US" dirty="0"/>
          </a:p>
          <a:p>
            <a:pPr marL="0" indent="0">
              <a:buNone/>
            </a:pPr>
            <a:endParaRPr lang="en-US" dirty="0"/>
          </a:p>
          <a:p>
            <a:pPr marL="0" indent="0">
              <a:buNone/>
            </a:pPr>
            <a:r>
              <a:rPr lang="en-US" dirty="0"/>
              <a:t>									 Distribution of content by rating classes</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		Movie Duration by Countries</a:t>
            </a:r>
          </a:p>
          <a:p>
            <a:pPr marL="0" indent="0">
              <a:buNone/>
            </a:pPr>
            <a:endParaRPr lang="en-US" dirty="0"/>
          </a:p>
          <a:p>
            <a:pPr marL="0" indent="0">
              <a:buNone/>
            </a:pPr>
            <a:endParaRPr lang="en-US" dirty="0"/>
          </a:p>
        </p:txBody>
      </p:sp>
      <p:pic>
        <p:nvPicPr>
          <p:cNvPr id="4" name="Picture 3">
            <a:extLst>
              <a:ext uri="{FF2B5EF4-FFF2-40B4-BE49-F238E27FC236}">
                <a16:creationId xmlns:a16="http://schemas.microsoft.com/office/drawing/2014/main" id="{863976A5-2FCD-B84B-BB70-57A8A6C5FE9A}"/>
              </a:ext>
            </a:extLst>
          </p:cNvPr>
          <p:cNvPicPr/>
          <p:nvPr/>
        </p:nvPicPr>
        <p:blipFill>
          <a:blip r:embed="rId4"/>
          <a:stretch>
            <a:fillRect/>
          </a:stretch>
        </p:blipFill>
        <p:spPr>
          <a:xfrm>
            <a:off x="5166133" y="452718"/>
            <a:ext cx="5104765" cy="2268220"/>
          </a:xfrm>
          <a:prstGeom prst="rect">
            <a:avLst/>
          </a:prstGeom>
        </p:spPr>
      </p:pic>
      <p:pic>
        <p:nvPicPr>
          <p:cNvPr id="5" name="Picture 4">
            <a:extLst>
              <a:ext uri="{FF2B5EF4-FFF2-40B4-BE49-F238E27FC236}">
                <a16:creationId xmlns:a16="http://schemas.microsoft.com/office/drawing/2014/main" id="{BA16D869-5FBB-FD40-BEA7-C31DB06191AF}"/>
              </a:ext>
            </a:extLst>
          </p:cNvPr>
          <p:cNvPicPr/>
          <p:nvPr/>
        </p:nvPicPr>
        <p:blipFill>
          <a:blip r:embed="rId5"/>
          <a:stretch>
            <a:fillRect/>
          </a:stretch>
        </p:blipFill>
        <p:spPr>
          <a:xfrm>
            <a:off x="646110" y="2546316"/>
            <a:ext cx="4044634" cy="2449195"/>
          </a:xfrm>
          <a:prstGeom prst="rect">
            <a:avLst/>
          </a:prstGeom>
        </p:spPr>
      </p:pic>
      <p:pic>
        <p:nvPicPr>
          <p:cNvPr id="7" name="Picture 6">
            <a:extLst>
              <a:ext uri="{FF2B5EF4-FFF2-40B4-BE49-F238E27FC236}">
                <a16:creationId xmlns:a16="http://schemas.microsoft.com/office/drawing/2014/main" id="{AA9C5CFD-73E2-D746-A842-A4BBFF7E4AC3}"/>
              </a:ext>
            </a:extLst>
          </p:cNvPr>
          <p:cNvPicPr/>
          <p:nvPr/>
        </p:nvPicPr>
        <p:blipFill>
          <a:blip r:embed="rId6"/>
          <a:stretch>
            <a:fillRect/>
          </a:stretch>
        </p:blipFill>
        <p:spPr>
          <a:xfrm>
            <a:off x="5317563" y="4398745"/>
            <a:ext cx="4953335" cy="2130641"/>
          </a:xfrm>
          <a:prstGeom prst="rect">
            <a:avLst/>
          </a:prstGeom>
        </p:spPr>
      </p:pic>
      <p:pic>
        <p:nvPicPr>
          <p:cNvPr id="6" name="Audio 5">
            <a:hlinkClick r:id="" action="ppaction://media"/>
            <a:extLst>
              <a:ext uri="{FF2B5EF4-FFF2-40B4-BE49-F238E27FC236}">
                <a16:creationId xmlns:a16="http://schemas.microsoft.com/office/drawing/2014/main" id="{1892F174-D67C-2146-ACAC-CBFD3CF74AC2}"/>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269796718"/>
      </p:ext>
    </p:extLst>
  </p:cSld>
  <p:clrMapOvr>
    <a:masterClrMapping/>
  </p:clrMapOvr>
  <mc:AlternateContent xmlns:mc="http://schemas.openxmlformats.org/markup-compatibility/2006" xmlns:p14="http://schemas.microsoft.com/office/powerpoint/2010/main">
    <mc:Choice Requires="p14">
      <p:transition spd="slow" p14:dur="2000" advTm="48362"/>
    </mc:Choice>
    <mc:Fallback xmlns="">
      <p:transition spd="slow" advTm="4836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D591E7D7-24BE-1449-B68F-08C4B1E11C4B}"/>
              </a:ext>
            </a:extLst>
          </p:cNvPr>
          <p:cNvSpPr>
            <a:spLocks noGrp="1"/>
          </p:cNvSpPr>
          <p:nvPr>
            <p:ph type="body" sz="quarter" idx="3"/>
          </p:nvPr>
        </p:nvSpPr>
        <p:spPr>
          <a:xfrm>
            <a:off x="653097" y="3140869"/>
            <a:ext cx="2936241" cy="576262"/>
          </a:xfrm>
        </p:spPr>
        <p:txBody>
          <a:bodyPr/>
          <a:lstStyle/>
          <a:p>
            <a:r>
              <a:rPr lang="en-US" sz="1800" dirty="0">
                <a:solidFill>
                  <a:schemeClr val="accent4">
                    <a:lumMod val="50000"/>
                  </a:schemeClr>
                </a:solidFill>
              </a:rPr>
              <a:t>Prolific directors, actors who are associated with most movies</a:t>
            </a:r>
          </a:p>
        </p:txBody>
      </p:sp>
      <p:sp>
        <p:nvSpPr>
          <p:cNvPr id="6" name="Text Placeholder 5">
            <a:extLst>
              <a:ext uri="{FF2B5EF4-FFF2-40B4-BE49-F238E27FC236}">
                <a16:creationId xmlns:a16="http://schemas.microsoft.com/office/drawing/2014/main" id="{ADD57C01-E8D7-5946-85AA-640D6628FBE7}"/>
              </a:ext>
            </a:extLst>
          </p:cNvPr>
          <p:cNvSpPr>
            <a:spLocks noGrp="1"/>
          </p:cNvSpPr>
          <p:nvPr>
            <p:ph type="body" sz="half" idx="16"/>
          </p:nvPr>
        </p:nvSpPr>
        <p:spPr/>
        <p:txBody>
          <a:bodyPr/>
          <a:lstStyle/>
          <a:p>
            <a:endParaRPr lang="en-US"/>
          </a:p>
        </p:txBody>
      </p:sp>
      <p:sp>
        <p:nvSpPr>
          <p:cNvPr id="7" name="Text Placeholder 6">
            <a:extLst>
              <a:ext uri="{FF2B5EF4-FFF2-40B4-BE49-F238E27FC236}">
                <a16:creationId xmlns:a16="http://schemas.microsoft.com/office/drawing/2014/main" id="{F1532C0A-4B48-2E45-BB53-1DA9DCF05D2A}"/>
              </a:ext>
            </a:extLst>
          </p:cNvPr>
          <p:cNvSpPr>
            <a:spLocks noGrp="1"/>
          </p:cNvSpPr>
          <p:nvPr>
            <p:ph type="body" sz="quarter" idx="13"/>
          </p:nvPr>
        </p:nvSpPr>
        <p:spPr>
          <a:xfrm>
            <a:off x="647700" y="4816038"/>
            <a:ext cx="2932113" cy="1444146"/>
          </a:xfrm>
        </p:spPr>
        <p:txBody>
          <a:bodyPr/>
          <a:lstStyle/>
          <a:p>
            <a:r>
              <a:rPr lang="en-US" sz="1800" dirty="0">
                <a:solidFill>
                  <a:schemeClr val="accent4">
                    <a:lumMod val="50000"/>
                  </a:schemeClr>
                </a:solidFill>
              </a:rPr>
              <a:t>Top 10 directors and actors by the amount of content on Netflix</a:t>
            </a:r>
          </a:p>
          <a:p>
            <a:endParaRPr lang="en-US" dirty="0"/>
          </a:p>
        </p:txBody>
      </p:sp>
      <p:sp>
        <p:nvSpPr>
          <p:cNvPr id="8" name="Text Placeholder 7">
            <a:extLst>
              <a:ext uri="{FF2B5EF4-FFF2-40B4-BE49-F238E27FC236}">
                <a16:creationId xmlns:a16="http://schemas.microsoft.com/office/drawing/2014/main" id="{B315354C-A8DB-FA4F-9AAD-CFAE12A8D5A5}"/>
              </a:ext>
            </a:extLst>
          </p:cNvPr>
          <p:cNvSpPr>
            <a:spLocks noGrp="1"/>
          </p:cNvSpPr>
          <p:nvPr>
            <p:ph type="body" sz="half" idx="17"/>
          </p:nvPr>
        </p:nvSpPr>
        <p:spPr/>
        <p:txBody>
          <a:bodyPr/>
          <a:lstStyle/>
          <a:p>
            <a:endParaRPr lang="en-US"/>
          </a:p>
        </p:txBody>
      </p:sp>
      <p:sp>
        <p:nvSpPr>
          <p:cNvPr id="9" name="Title 1">
            <a:extLst>
              <a:ext uri="{FF2B5EF4-FFF2-40B4-BE49-F238E27FC236}">
                <a16:creationId xmlns:a16="http://schemas.microsoft.com/office/drawing/2014/main" id="{B72FDEF9-F68F-874A-B0BA-DC2A0EBBAEC0}"/>
              </a:ext>
            </a:extLst>
          </p:cNvPr>
          <p:cNvSpPr>
            <a:spLocks noGrp="1"/>
          </p:cNvSpPr>
          <p:nvPr>
            <p:ph type="body" idx="1"/>
          </p:nvPr>
        </p:nvSpPr>
        <p:spPr>
          <a:xfrm>
            <a:off x="621906" y="835356"/>
            <a:ext cx="2946400" cy="1141793"/>
          </a:xfrm>
        </p:spPr>
        <p:txBody>
          <a:bodyPr/>
          <a:lstStyle/>
          <a:p>
            <a:r>
              <a:rPr lang="en-US" sz="1800" dirty="0">
                <a:solidFill>
                  <a:schemeClr val="accent4">
                    <a:lumMod val="50000"/>
                  </a:schemeClr>
                </a:solidFill>
              </a:rPr>
              <a:t>Most frequent movies or TV-shows categories</a:t>
            </a:r>
          </a:p>
        </p:txBody>
      </p:sp>
      <p:pic>
        <p:nvPicPr>
          <p:cNvPr id="10" name="Picture 9">
            <a:extLst>
              <a:ext uri="{FF2B5EF4-FFF2-40B4-BE49-F238E27FC236}">
                <a16:creationId xmlns:a16="http://schemas.microsoft.com/office/drawing/2014/main" id="{1DEC369F-AA63-BA4B-988E-3ADF52F38EC7}"/>
              </a:ext>
            </a:extLst>
          </p:cNvPr>
          <p:cNvPicPr/>
          <p:nvPr/>
        </p:nvPicPr>
        <p:blipFill>
          <a:blip r:embed="rId4"/>
          <a:stretch>
            <a:fillRect/>
          </a:stretch>
        </p:blipFill>
        <p:spPr>
          <a:xfrm>
            <a:off x="3710637" y="386298"/>
            <a:ext cx="6664755" cy="1869222"/>
          </a:xfrm>
          <a:prstGeom prst="rect">
            <a:avLst/>
          </a:prstGeom>
        </p:spPr>
      </p:pic>
      <p:pic>
        <p:nvPicPr>
          <p:cNvPr id="11" name="Picture 10">
            <a:extLst>
              <a:ext uri="{FF2B5EF4-FFF2-40B4-BE49-F238E27FC236}">
                <a16:creationId xmlns:a16="http://schemas.microsoft.com/office/drawing/2014/main" id="{62E0FBCF-7862-FB4D-9B9F-74EA9B8EC1E7}"/>
              </a:ext>
            </a:extLst>
          </p:cNvPr>
          <p:cNvPicPr/>
          <p:nvPr/>
        </p:nvPicPr>
        <p:blipFill>
          <a:blip r:embed="rId5"/>
          <a:stretch>
            <a:fillRect/>
          </a:stretch>
        </p:blipFill>
        <p:spPr>
          <a:xfrm>
            <a:off x="3710637" y="2377440"/>
            <a:ext cx="6664754" cy="1869222"/>
          </a:xfrm>
          <a:prstGeom prst="rect">
            <a:avLst/>
          </a:prstGeom>
        </p:spPr>
      </p:pic>
      <p:pic>
        <p:nvPicPr>
          <p:cNvPr id="12" name="Picture 11">
            <a:extLst>
              <a:ext uri="{FF2B5EF4-FFF2-40B4-BE49-F238E27FC236}">
                <a16:creationId xmlns:a16="http://schemas.microsoft.com/office/drawing/2014/main" id="{11322886-22AC-3241-A52E-A8393D863C77}"/>
              </a:ext>
            </a:extLst>
          </p:cNvPr>
          <p:cNvPicPr/>
          <p:nvPr/>
        </p:nvPicPr>
        <p:blipFill>
          <a:blip r:embed="rId6"/>
          <a:stretch>
            <a:fillRect/>
          </a:stretch>
        </p:blipFill>
        <p:spPr>
          <a:xfrm>
            <a:off x="3720163" y="4368582"/>
            <a:ext cx="3404538" cy="2177316"/>
          </a:xfrm>
          <a:prstGeom prst="rect">
            <a:avLst/>
          </a:prstGeom>
        </p:spPr>
      </p:pic>
      <p:pic>
        <p:nvPicPr>
          <p:cNvPr id="13" name="Picture 12">
            <a:extLst>
              <a:ext uri="{FF2B5EF4-FFF2-40B4-BE49-F238E27FC236}">
                <a16:creationId xmlns:a16="http://schemas.microsoft.com/office/drawing/2014/main" id="{C5DB7C65-A999-F545-A684-AE05CAB115E0}"/>
              </a:ext>
            </a:extLst>
          </p:cNvPr>
          <p:cNvPicPr/>
          <p:nvPr/>
        </p:nvPicPr>
        <p:blipFill>
          <a:blip r:embed="rId7"/>
          <a:stretch>
            <a:fillRect/>
          </a:stretch>
        </p:blipFill>
        <p:spPr>
          <a:xfrm>
            <a:off x="7124700" y="4368582"/>
            <a:ext cx="3236913" cy="2177316"/>
          </a:xfrm>
          <a:prstGeom prst="rect">
            <a:avLst/>
          </a:prstGeom>
        </p:spPr>
      </p:pic>
      <p:pic>
        <p:nvPicPr>
          <p:cNvPr id="3" name="Audio 2">
            <a:hlinkClick r:id="" action="ppaction://media"/>
            <a:extLst>
              <a:ext uri="{FF2B5EF4-FFF2-40B4-BE49-F238E27FC236}">
                <a16:creationId xmlns:a16="http://schemas.microsoft.com/office/drawing/2014/main" id="{72DD4958-4D0A-6E44-AC61-785171EE3F18}"/>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038669653"/>
      </p:ext>
    </p:extLst>
  </p:cSld>
  <p:clrMapOvr>
    <a:masterClrMapping/>
  </p:clrMapOvr>
  <mc:AlternateContent xmlns:mc="http://schemas.openxmlformats.org/markup-compatibility/2006" xmlns:p14="http://schemas.microsoft.com/office/powerpoint/2010/main">
    <mc:Choice Requires="p14">
      <p:transition spd="slow" p14:dur="2000" advTm="55793"/>
    </mc:Choice>
    <mc:Fallback xmlns="">
      <p:transition spd="slow" advTm="5579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B060E-564D-084E-B447-01AC2AE42B51}"/>
              </a:ext>
            </a:extLst>
          </p:cNvPr>
          <p:cNvSpPr>
            <a:spLocks noGrp="1"/>
          </p:cNvSpPr>
          <p:nvPr>
            <p:ph type="title"/>
          </p:nvPr>
        </p:nvSpPr>
        <p:spPr>
          <a:xfrm>
            <a:off x="2508265" y="4303776"/>
            <a:ext cx="9257015" cy="1447800"/>
          </a:xfrm>
        </p:spPr>
        <p:txBody>
          <a:bodyPr/>
          <a:lstStyle/>
          <a:p>
            <a:r>
              <a:rPr lang="en-US" dirty="0"/>
              <a:t>Correlation of categories with TV shows/movies</a:t>
            </a:r>
            <a:br>
              <a:rPr lang="en-US" b="1" dirty="0"/>
            </a:br>
            <a:endParaRPr lang="en-US" dirty="0"/>
          </a:p>
        </p:txBody>
      </p:sp>
      <p:pic>
        <p:nvPicPr>
          <p:cNvPr id="5" name="Picture 4">
            <a:extLst>
              <a:ext uri="{FF2B5EF4-FFF2-40B4-BE49-F238E27FC236}">
                <a16:creationId xmlns:a16="http://schemas.microsoft.com/office/drawing/2014/main" id="{B568A969-9A73-6345-8494-68CB2FC4A888}"/>
              </a:ext>
            </a:extLst>
          </p:cNvPr>
          <p:cNvPicPr/>
          <p:nvPr/>
        </p:nvPicPr>
        <p:blipFill>
          <a:blip r:embed="rId4"/>
          <a:stretch>
            <a:fillRect/>
          </a:stretch>
        </p:blipFill>
        <p:spPr>
          <a:xfrm>
            <a:off x="987553" y="1447800"/>
            <a:ext cx="4979480" cy="3275203"/>
          </a:xfrm>
          <a:prstGeom prst="rect">
            <a:avLst/>
          </a:prstGeom>
        </p:spPr>
      </p:pic>
      <p:pic>
        <p:nvPicPr>
          <p:cNvPr id="6" name="Picture 5">
            <a:extLst>
              <a:ext uri="{FF2B5EF4-FFF2-40B4-BE49-F238E27FC236}">
                <a16:creationId xmlns:a16="http://schemas.microsoft.com/office/drawing/2014/main" id="{7C7525FA-47F0-0B46-BDFD-272DDDD94D7C}"/>
              </a:ext>
            </a:extLst>
          </p:cNvPr>
          <p:cNvPicPr/>
          <p:nvPr/>
        </p:nvPicPr>
        <p:blipFill>
          <a:blip r:embed="rId5"/>
          <a:stretch>
            <a:fillRect/>
          </a:stretch>
        </p:blipFill>
        <p:spPr>
          <a:xfrm>
            <a:off x="6195633" y="1447800"/>
            <a:ext cx="4979480" cy="3275203"/>
          </a:xfrm>
          <a:prstGeom prst="rect">
            <a:avLst/>
          </a:prstGeom>
        </p:spPr>
      </p:pic>
      <p:pic>
        <p:nvPicPr>
          <p:cNvPr id="4" name="Audio 3">
            <a:hlinkClick r:id="" action="ppaction://media"/>
            <a:extLst>
              <a:ext uri="{FF2B5EF4-FFF2-40B4-BE49-F238E27FC236}">
                <a16:creationId xmlns:a16="http://schemas.microsoft.com/office/drawing/2014/main" id="{E19175A5-EA08-C64C-9EFD-0A0833F8CC11}"/>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432314398"/>
      </p:ext>
    </p:extLst>
  </p:cSld>
  <p:clrMapOvr>
    <a:masterClrMapping/>
  </p:clrMapOvr>
  <mc:AlternateContent xmlns:mc="http://schemas.openxmlformats.org/markup-compatibility/2006" xmlns:p14="http://schemas.microsoft.com/office/powerpoint/2010/main">
    <mc:Choice Requires="p14">
      <p:transition spd="slow" p14:dur="2000" advTm="28843"/>
    </mc:Choice>
    <mc:Fallback xmlns="">
      <p:transition spd="slow" advTm="2884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3" name="Picture 32">
            <a:extLst>
              <a:ext uri="{FF2B5EF4-FFF2-40B4-BE49-F238E27FC236}">
                <a16:creationId xmlns:a16="http://schemas.microsoft.com/office/drawing/2014/main" id="{F1B8F9CB-890B-4CB8-B503-188A763E2FC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54" name="Picture 34">
            <a:extLst>
              <a:ext uri="{FF2B5EF4-FFF2-40B4-BE49-F238E27FC236}">
                <a16:creationId xmlns:a16="http://schemas.microsoft.com/office/drawing/2014/main" id="{AA632AB4-3837-4FD0-8B62-0A18B573F4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55" name="Oval 36">
            <a:extLst>
              <a:ext uri="{FF2B5EF4-FFF2-40B4-BE49-F238E27FC236}">
                <a16:creationId xmlns:a16="http://schemas.microsoft.com/office/drawing/2014/main" id="{C393B4A7-6ABF-423D-A762-3CDB4897A8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56" name="Picture 38">
            <a:extLst>
              <a:ext uri="{FF2B5EF4-FFF2-40B4-BE49-F238E27FC236}">
                <a16:creationId xmlns:a16="http://schemas.microsoft.com/office/drawing/2014/main" id="{9CD2319A-6FA9-4EFB-9EDF-7304467425E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57" name="Picture 40">
            <a:extLst>
              <a:ext uri="{FF2B5EF4-FFF2-40B4-BE49-F238E27FC236}">
                <a16:creationId xmlns:a16="http://schemas.microsoft.com/office/drawing/2014/main" id="{D1692A93-3514-4486-8B67-CCA4E0259BC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8">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58" name="Rectangle 42">
            <a:extLst>
              <a:ext uri="{FF2B5EF4-FFF2-40B4-BE49-F238E27FC236}">
                <a16:creationId xmlns:a16="http://schemas.microsoft.com/office/drawing/2014/main" id="{01AD250C-F2EA-449F-9B14-DF5BB674C5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59" name="Rectangle 44">
            <a:extLst>
              <a:ext uri="{FF2B5EF4-FFF2-40B4-BE49-F238E27FC236}">
                <a16:creationId xmlns:a16="http://schemas.microsoft.com/office/drawing/2014/main" id="{F747F1B4-B831-4277-8AB0-32767F7EB7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60" name="Freeform 7">
            <a:extLst>
              <a:ext uri="{FF2B5EF4-FFF2-40B4-BE49-F238E27FC236}">
                <a16:creationId xmlns:a16="http://schemas.microsoft.com/office/drawing/2014/main" id="{D80CFA21-AB7C-4BEB-9BFF-05764FBBF3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F9BD3FF2-3E72-024A-A42B-9CFCB7225A51}"/>
              </a:ext>
            </a:extLst>
          </p:cNvPr>
          <p:cNvSpPr>
            <a:spLocks noGrp="1"/>
          </p:cNvSpPr>
          <p:nvPr>
            <p:ph type="title"/>
          </p:nvPr>
        </p:nvSpPr>
        <p:spPr>
          <a:xfrm>
            <a:off x="648930" y="629267"/>
            <a:ext cx="9252154" cy="1016654"/>
          </a:xfrm>
        </p:spPr>
        <p:txBody>
          <a:bodyPr vert="horz" lIns="91440" tIns="45720" rIns="91440" bIns="45720" rtlCol="0" anchor="t">
            <a:normAutofit/>
          </a:bodyPr>
          <a:lstStyle/>
          <a:p>
            <a:r>
              <a:rPr lang="en-US" sz="4200" b="1" dirty="0">
                <a:solidFill>
                  <a:srgbClr val="EBEBEB"/>
                </a:solidFill>
              </a:rPr>
              <a:t>Modeling</a:t>
            </a:r>
          </a:p>
        </p:txBody>
      </p:sp>
      <p:sp>
        <p:nvSpPr>
          <p:cNvPr id="61" name="Rectangle 48">
            <a:extLst>
              <a:ext uri="{FF2B5EF4-FFF2-40B4-BE49-F238E27FC236}">
                <a16:creationId xmlns:a16="http://schemas.microsoft.com/office/drawing/2014/main" id="{12F7E335-851A-4CAE-B09F-E657819D46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2" name="Freeform: Shape 50">
            <a:extLst>
              <a:ext uri="{FF2B5EF4-FFF2-40B4-BE49-F238E27FC236}">
                <a16:creationId xmlns:a16="http://schemas.microsoft.com/office/drawing/2014/main" id="{10B541F0-7F6E-402E-84D8-CF96EACA5F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8" cy="5095933"/>
          </a:xfrm>
          <a:custGeom>
            <a:avLst/>
            <a:gdLst>
              <a:gd name="connsiteX0" fmla="*/ 1 w 12192418"/>
              <a:gd name="connsiteY0" fmla="*/ 0 h 5095933"/>
              <a:gd name="connsiteX1" fmla="*/ 71932 w 12192418"/>
              <a:gd name="connsiteY1" fmla="*/ 12261 h 5095933"/>
              <a:gd name="connsiteX2" fmla="*/ 282849 w 12192418"/>
              <a:gd name="connsiteY2" fmla="*/ 48343 h 5095933"/>
              <a:gd name="connsiteX3" fmla="*/ 436464 w 12192418"/>
              <a:gd name="connsiteY3" fmla="*/ 73565 h 5095933"/>
              <a:gd name="connsiteX4" fmla="*/ 619339 w 12192418"/>
              <a:gd name="connsiteY4" fmla="*/ 100188 h 5095933"/>
              <a:gd name="connsiteX5" fmla="*/ 836351 w 12192418"/>
              <a:gd name="connsiteY5" fmla="*/ 132066 h 5095933"/>
              <a:gd name="connsiteX6" fmla="*/ 1076528 w 12192418"/>
              <a:gd name="connsiteY6" fmla="*/ 165696 h 5095933"/>
              <a:gd name="connsiteX7" fmla="*/ 1347184 w 12192418"/>
              <a:gd name="connsiteY7" fmla="*/ 201077 h 5095933"/>
              <a:gd name="connsiteX8" fmla="*/ 1642223 w 12192418"/>
              <a:gd name="connsiteY8" fmla="*/ 238560 h 5095933"/>
              <a:gd name="connsiteX9" fmla="*/ 1962864 w 12192418"/>
              <a:gd name="connsiteY9" fmla="*/ 276043 h 5095933"/>
              <a:gd name="connsiteX10" fmla="*/ 2304232 w 12192418"/>
              <a:gd name="connsiteY10" fmla="*/ 314227 h 5095933"/>
              <a:gd name="connsiteX11" fmla="*/ 2672421 w 12192418"/>
              <a:gd name="connsiteY11" fmla="*/ 349608 h 5095933"/>
              <a:gd name="connsiteX12" fmla="*/ 3057678 w 12192418"/>
              <a:gd name="connsiteY12" fmla="*/ 383588 h 5095933"/>
              <a:gd name="connsiteX13" fmla="*/ 3464881 w 12192418"/>
              <a:gd name="connsiteY13" fmla="*/ 414415 h 5095933"/>
              <a:gd name="connsiteX14" fmla="*/ 3889152 w 12192418"/>
              <a:gd name="connsiteY14" fmla="*/ 443841 h 5095933"/>
              <a:gd name="connsiteX15" fmla="*/ 4331710 w 12192418"/>
              <a:gd name="connsiteY15" fmla="*/ 471515 h 5095933"/>
              <a:gd name="connsiteX16" fmla="*/ 4558476 w 12192418"/>
              <a:gd name="connsiteY16" fmla="*/ 481324 h 5095933"/>
              <a:gd name="connsiteX17" fmla="*/ 4790118 w 12192418"/>
              <a:gd name="connsiteY17" fmla="*/ 492183 h 5095933"/>
              <a:gd name="connsiteX18" fmla="*/ 5025418 w 12192418"/>
              <a:gd name="connsiteY18" fmla="*/ 502342 h 5095933"/>
              <a:gd name="connsiteX19" fmla="*/ 5261937 w 12192418"/>
              <a:gd name="connsiteY19" fmla="*/ 508998 h 5095933"/>
              <a:gd name="connsiteX20" fmla="*/ 5503332 w 12192418"/>
              <a:gd name="connsiteY20" fmla="*/ 514953 h 5095933"/>
              <a:gd name="connsiteX21" fmla="*/ 5747167 w 12192418"/>
              <a:gd name="connsiteY21" fmla="*/ 521259 h 5095933"/>
              <a:gd name="connsiteX22" fmla="*/ 5995877 w 12192418"/>
              <a:gd name="connsiteY22" fmla="*/ 525463 h 5095933"/>
              <a:gd name="connsiteX23" fmla="*/ 6247026 w 12192418"/>
              <a:gd name="connsiteY23" fmla="*/ 525463 h 5095933"/>
              <a:gd name="connsiteX24" fmla="*/ 6500613 w 12192418"/>
              <a:gd name="connsiteY24" fmla="*/ 527565 h 5095933"/>
              <a:gd name="connsiteX25" fmla="*/ 6756639 w 12192418"/>
              <a:gd name="connsiteY25" fmla="*/ 525463 h 5095933"/>
              <a:gd name="connsiteX26" fmla="*/ 7016322 w 12192418"/>
              <a:gd name="connsiteY26" fmla="*/ 521259 h 5095933"/>
              <a:gd name="connsiteX27" fmla="*/ 7276005 w 12192418"/>
              <a:gd name="connsiteY27" fmla="*/ 517406 h 5095933"/>
              <a:gd name="connsiteX28" fmla="*/ 7539345 w 12192418"/>
              <a:gd name="connsiteY28" fmla="*/ 508998 h 5095933"/>
              <a:gd name="connsiteX29" fmla="*/ 7805124 w 12192418"/>
              <a:gd name="connsiteY29" fmla="*/ 500241 h 5095933"/>
              <a:gd name="connsiteX30" fmla="*/ 8070903 w 12192418"/>
              <a:gd name="connsiteY30" fmla="*/ 490082 h 5095933"/>
              <a:gd name="connsiteX31" fmla="*/ 8339121 w 12192418"/>
              <a:gd name="connsiteY31" fmla="*/ 475719 h 5095933"/>
              <a:gd name="connsiteX32" fmla="*/ 8609776 w 12192418"/>
              <a:gd name="connsiteY32" fmla="*/ 458554 h 5095933"/>
              <a:gd name="connsiteX33" fmla="*/ 8881651 w 12192418"/>
              <a:gd name="connsiteY33" fmla="*/ 442089 h 5095933"/>
              <a:gd name="connsiteX34" fmla="*/ 9153526 w 12192418"/>
              <a:gd name="connsiteY34" fmla="*/ 421071 h 5095933"/>
              <a:gd name="connsiteX35" fmla="*/ 9429058 w 12192418"/>
              <a:gd name="connsiteY35" fmla="*/ 395849 h 5095933"/>
              <a:gd name="connsiteX36" fmla="*/ 9700933 w 12192418"/>
              <a:gd name="connsiteY36" fmla="*/ 370626 h 5095933"/>
              <a:gd name="connsiteX37" fmla="*/ 9977684 w 12192418"/>
              <a:gd name="connsiteY37" fmla="*/ 341551 h 5095933"/>
              <a:gd name="connsiteX38" fmla="*/ 10255655 w 12192418"/>
              <a:gd name="connsiteY38" fmla="*/ 309673 h 5095933"/>
              <a:gd name="connsiteX39" fmla="*/ 10529968 w 12192418"/>
              <a:gd name="connsiteY39" fmla="*/ 276043 h 5095933"/>
              <a:gd name="connsiteX40" fmla="*/ 10807939 w 12192418"/>
              <a:gd name="connsiteY40" fmla="*/ 236809 h 5095933"/>
              <a:gd name="connsiteX41" fmla="*/ 11084690 w 12192418"/>
              <a:gd name="connsiteY41" fmla="*/ 194772 h 5095933"/>
              <a:gd name="connsiteX42" fmla="*/ 11362661 w 12192418"/>
              <a:gd name="connsiteY42" fmla="*/ 153085 h 5095933"/>
              <a:gd name="connsiteX43" fmla="*/ 11639412 w 12192418"/>
              <a:gd name="connsiteY43" fmla="*/ 104392 h 5095933"/>
              <a:gd name="connsiteX44" fmla="*/ 11914945 w 12192418"/>
              <a:gd name="connsiteY44" fmla="*/ 54648 h 5095933"/>
              <a:gd name="connsiteX45" fmla="*/ 12191696 w 12192418"/>
              <a:gd name="connsiteY45" fmla="*/ 2452 h 5095933"/>
              <a:gd name="connsiteX46" fmla="*/ 12191696 w 12192418"/>
              <a:gd name="connsiteY46" fmla="*/ 2109542 h 5095933"/>
              <a:gd name="connsiteX47" fmla="*/ 12191999 w 12192418"/>
              <a:gd name="connsiteY47" fmla="*/ 2109542 h 5095933"/>
              <a:gd name="connsiteX48" fmla="*/ 12191999 w 12192418"/>
              <a:gd name="connsiteY48" fmla="*/ 2802467 h 5095933"/>
              <a:gd name="connsiteX49" fmla="*/ 12192418 w 12192418"/>
              <a:gd name="connsiteY49" fmla="*/ 2802467 h 5095933"/>
              <a:gd name="connsiteX50" fmla="*/ 12192418 w 12192418"/>
              <a:gd name="connsiteY50" fmla="*/ 5095933 h 5095933"/>
              <a:gd name="connsiteX51" fmla="*/ 1 w 12192418"/>
              <a:gd name="connsiteY51" fmla="*/ 5095933 h 5095933"/>
              <a:gd name="connsiteX52" fmla="*/ 1 w 12192418"/>
              <a:gd name="connsiteY52" fmla="*/ 4074529 h 5095933"/>
              <a:gd name="connsiteX53" fmla="*/ 0 w 12192418"/>
              <a:gd name="connsiteY53" fmla="*/ 4074529 h 5095933"/>
              <a:gd name="connsiteX54" fmla="*/ 0 w 12192418"/>
              <a:gd name="connsiteY54" fmla="*/ 2109542 h 5095933"/>
              <a:gd name="connsiteX55" fmla="*/ 1 w 12192418"/>
              <a:gd name="connsiteY55" fmla="*/ 2109542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2192418" h="5095933">
                <a:moveTo>
                  <a:pt x="1" y="0"/>
                </a:moveTo>
                <a:lnTo>
                  <a:pt x="71932" y="12261"/>
                </a:lnTo>
                <a:lnTo>
                  <a:pt x="282849" y="48343"/>
                </a:lnTo>
                <a:lnTo>
                  <a:pt x="436464" y="73565"/>
                </a:lnTo>
                <a:lnTo>
                  <a:pt x="619339" y="100188"/>
                </a:lnTo>
                <a:lnTo>
                  <a:pt x="836351" y="132066"/>
                </a:lnTo>
                <a:lnTo>
                  <a:pt x="1076528" y="165696"/>
                </a:lnTo>
                <a:lnTo>
                  <a:pt x="1347184" y="201077"/>
                </a:lnTo>
                <a:lnTo>
                  <a:pt x="1642223" y="238560"/>
                </a:lnTo>
                <a:lnTo>
                  <a:pt x="1962864" y="276043"/>
                </a:lnTo>
                <a:lnTo>
                  <a:pt x="2304232" y="314227"/>
                </a:lnTo>
                <a:lnTo>
                  <a:pt x="2672421" y="349608"/>
                </a:lnTo>
                <a:lnTo>
                  <a:pt x="3057678" y="383588"/>
                </a:lnTo>
                <a:lnTo>
                  <a:pt x="3464881" y="414415"/>
                </a:lnTo>
                <a:lnTo>
                  <a:pt x="3889152" y="443841"/>
                </a:lnTo>
                <a:lnTo>
                  <a:pt x="4331710" y="471515"/>
                </a:lnTo>
                <a:lnTo>
                  <a:pt x="4558476" y="481324"/>
                </a:lnTo>
                <a:lnTo>
                  <a:pt x="4790118" y="492183"/>
                </a:lnTo>
                <a:lnTo>
                  <a:pt x="5025418" y="502342"/>
                </a:lnTo>
                <a:lnTo>
                  <a:pt x="5261937" y="508998"/>
                </a:lnTo>
                <a:lnTo>
                  <a:pt x="5503332" y="514953"/>
                </a:lnTo>
                <a:lnTo>
                  <a:pt x="5747167" y="521259"/>
                </a:lnTo>
                <a:lnTo>
                  <a:pt x="5995877" y="525463"/>
                </a:lnTo>
                <a:lnTo>
                  <a:pt x="6247026" y="525463"/>
                </a:lnTo>
                <a:lnTo>
                  <a:pt x="6500613" y="527565"/>
                </a:lnTo>
                <a:lnTo>
                  <a:pt x="6756639" y="525463"/>
                </a:lnTo>
                <a:lnTo>
                  <a:pt x="7016322" y="521259"/>
                </a:lnTo>
                <a:lnTo>
                  <a:pt x="7276005" y="517406"/>
                </a:lnTo>
                <a:lnTo>
                  <a:pt x="7539345" y="508998"/>
                </a:lnTo>
                <a:lnTo>
                  <a:pt x="7805124" y="500241"/>
                </a:lnTo>
                <a:lnTo>
                  <a:pt x="8070903" y="490082"/>
                </a:lnTo>
                <a:lnTo>
                  <a:pt x="8339121" y="475719"/>
                </a:lnTo>
                <a:lnTo>
                  <a:pt x="8609776" y="458554"/>
                </a:lnTo>
                <a:lnTo>
                  <a:pt x="8881651" y="442089"/>
                </a:lnTo>
                <a:lnTo>
                  <a:pt x="9153526" y="421071"/>
                </a:lnTo>
                <a:lnTo>
                  <a:pt x="9429058" y="395849"/>
                </a:lnTo>
                <a:lnTo>
                  <a:pt x="9700933" y="370626"/>
                </a:lnTo>
                <a:lnTo>
                  <a:pt x="9977684" y="341551"/>
                </a:lnTo>
                <a:lnTo>
                  <a:pt x="10255655" y="309673"/>
                </a:lnTo>
                <a:lnTo>
                  <a:pt x="10529968" y="276043"/>
                </a:lnTo>
                <a:lnTo>
                  <a:pt x="10807939" y="236809"/>
                </a:lnTo>
                <a:lnTo>
                  <a:pt x="11084690" y="194772"/>
                </a:lnTo>
                <a:lnTo>
                  <a:pt x="11362661" y="153085"/>
                </a:lnTo>
                <a:lnTo>
                  <a:pt x="11639412" y="104392"/>
                </a:lnTo>
                <a:lnTo>
                  <a:pt x="11914945" y="54648"/>
                </a:lnTo>
                <a:lnTo>
                  <a:pt x="12191696" y="2452"/>
                </a:lnTo>
                <a:lnTo>
                  <a:pt x="12191696" y="2109542"/>
                </a:lnTo>
                <a:lnTo>
                  <a:pt x="12191999" y="2109542"/>
                </a:lnTo>
                <a:lnTo>
                  <a:pt x="12191999" y="2802467"/>
                </a:lnTo>
                <a:lnTo>
                  <a:pt x="12192418" y="2802467"/>
                </a:lnTo>
                <a:lnTo>
                  <a:pt x="12192418" y="5095933"/>
                </a:lnTo>
                <a:lnTo>
                  <a:pt x="1" y="5095933"/>
                </a:lnTo>
                <a:lnTo>
                  <a:pt x="1" y="4074529"/>
                </a:lnTo>
                <a:lnTo>
                  <a:pt x="0" y="4074529"/>
                </a:lnTo>
                <a:lnTo>
                  <a:pt x="0" y="2109542"/>
                </a:lnTo>
                <a:lnTo>
                  <a:pt x="1" y="2109542"/>
                </a:lnTo>
                <a:close/>
              </a:path>
            </a:pathLst>
          </a:custGeom>
          <a:solidFill>
            <a:schemeClr val="bg1"/>
          </a:solidFill>
          <a:ln>
            <a:noFill/>
          </a:ln>
        </p:spPr>
      </p:sp>
      <p:pic>
        <p:nvPicPr>
          <p:cNvPr id="4" name="Picture 3"/>
          <p:cNvPicPr>
            <a:picLocks noChangeAspect="1"/>
          </p:cNvPicPr>
          <p:nvPr/>
        </p:nvPicPr>
        <p:blipFill>
          <a:blip r:embed="rId9"/>
          <a:stretch>
            <a:fillRect/>
          </a:stretch>
        </p:blipFill>
        <p:spPr>
          <a:xfrm>
            <a:off x="393474" y="2501016"/>
            <a:ext cx="6207948" cy="3962846"/>
          </a:xfrm>
          <a:prstGeom prst="rect">
            <a:avLst/>
          </a:prstGeom>
        </p:spPr>
      </p:pic>
      <p:sp>
        <p:nvSpPr>
          <p:cNvPr id="5" name="Rectangle 4"/>
          <p:cNvSpPr/>
          <p:nvPr/>
        </p:nvSpPr>
        <p:spPr>
          <a:xfrm>
            <a:off x="6724940" y="2688796"/>
            <a:ext cx="5073586" cy="2010807"/>
          </a:xfrm>
          <a:prstGeom prst="rect">
            <a:avLst/>
          </a:prstGeom>
        </p:spPr>
        <p:txBody>
          <a:bodyPr wrap="square">
            <a:spAutoFit/>
          </a:bodyPr>
          <a:lstStyle/>
          <a:p>
            <a:pPr algn="just">
              <a:spcBef>
                <a:spcPts val="1000"/>
              </a:spcBef>
              <a:buClr>
                <a:schemeClr val="bg2">
                  <a:lumMod val="40000"/>
                  <a:lumOff val="60000"/>
                </a:schemeClr>
              </a:buClr>
              <a:buSzPct val="80000"/>
              <a:buFont typeface="Wingdings 3" charset="2"/>
            </a:pPr>
            <a:r>
              <a:rPr lang="en-GB" b="1" i="1" dirty="0"/>
              <a:t>A recommendation system provides suggestions to the users through a filtering process that is based on user preferences and browsing history</a:t>
            </a:r>
            <a:r>
              <a:rPr lang="en-GB" b="1" dirty="0"/>
              <a:t>.</a:t>
            </a:r>
            <a:r>
              <a:rPr lang="en-GB" dirty="0">
                <a:latin typeface="+mj-lt"/>
                <a:ea typeface="+mj-ea"/>
                <a:cs typeface="+mj-cs"/>
              </a:rPr>
              <a:t> </a:t>
            </a:r>
          </a:p>
          <a:p>
            <a:pPr>
              <a:spcBef>
                <a:spcPts val="1000"/>
              </a:spcBef>
              <a:buClr>
                <a:schemeClr val="bg2">
                  <a:lumMod val="40000"/>
                  <a:lumOff val="60000"/>
                </a:schemeClr>
              </a:buClr>
              <a:buSzPct val="80000"/>
            </a:pPr>
            <a:r>
              <a:rPr lang="en-GB" dirty="0"/>
              <a:t>– Collaborative Filtering Recommendation</a:t>
            </a:r>
          </a:p>
          <a:p>
            <a:pPr>
              <a:spcBef>
                <a:spcPts val="1000"/>
              </a:spcBef>
              <a:buClr>
                <a:schemeClr val="bg2">
                  <a:lumMod val="40000"/>
                  <a:lumOff val="60000"/>
                </a:schemeClr>
              </a:buClr>
              <a:buSzPct val="80000"/>
            </a:pPr>
            <a:r>
              <a:rPr lang="en-GB" dirty="0"/>
              <a:t>– Content-Based Filtering Recommendation</a:t>
            </a:r>
            <a:endParaRPr lang="en-IN" dirty="0"/>
          </a:p>
        </p:txBody>
      </p:sp>
      <p:sp>
        <p:nvSpPr>
          <p:cNvPr id="6" name="Rectangle 5"/>
          <p:cNvSpPr/>
          <p:nvPr/>
        </p:nvSpPr>
        <p:spPr>
          <a:xfrm>
            <a:off x="6572406" y="4797637"/>
            <a:ext cx="5188669" cy="1200329"/>
          </a:xfrm>
          <a:prstGeom prst="rect">
            <a:avLst/>
          </a:prstGeom>
        </p:spPr>
        <p:txBody>
          <a:bodyPr wrap="square">
            <a:spAutoFit/>
          </a:bodyPr>
          <a:lstStyle/>
          <a:p>
            <a:pPr marL="285750" indent="-285750" algn="just">
              <a:buFont typeface="Wingdings" panose="05000000000000000000" pitchFamily="2" charset="2"/>
              <a:buChar char="Ø"/>
            </a:pPr>
            <a:r>
              <a:rPr lang="en-GB" dirty="0">
                <a:latin typeface="+mj-lt"/>
                <a:ea typeface="+mj-ea"/>
                <a:cs typeface="+mj-cs"/>
              </a:rPr>
              <a:t>We build a Netflix Recommendation System which provides recommendations of the movies that are similar to the ones that have been watched in the past.</a:t>
            </a:r>
            <a:endParaRPr lang="en-IN" dirty="0">
              <a:latin typeface="+mj-lt"/>
              <a:ea typeface="+mj-ea"/>
              <a:cs typeface="+mj-cs"/>
            </a:endParaRPr>
          </a:p>
        </p:txBody>
      </p:sp>
      <p:pic>
        <p:nvPicPr>
          <p:cNvPr id="3" name="Audio 2">
            <a:hlinkClick r:id="" action="ppaction://media"/>
            <a:extLst>
              <a:ext uri="{FF2B5EF4-FFF2-40B4-BE49-F238E27FC236}">
                <a16:creationId xmlns:a16="http://schemas.microsoft.com/office/drawing/2014/main" id="{433148E8-2B29-E945-8A3D-7CA87B88F59D}"/>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424541038"/>
      </p:ext>
    </p:extLst>
  </p:cSld>
  <p:clrMapOvr>
    <a:masterClrMapping/>
  </p:clrMapOvr>
  <mc:AlternateContent xmlns:mc="http://schemas.openxmlformats.org/markup-compatibility/2006" xmlns:p14="http://schemas.microsoft.com/office/powerpoint/2010/main">
    <mc:Choice Requires="p14">
      <p:transition spd="slow" p14:dur="2000" advTm="61520"/>
    </mc:Choice>
    <mc:Fallback xmlns="">
      <p:transition spd="slow" advTm="615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308</TotalTime>
  <Words>600</Words>
  <Application>Microsoft Macintosh PowerPoint</Application>
  <PresentationFormat>Widescreen</PresentationFormat>
  <Paragraphs>74</Paragraphs>
  <Slides>13</Slides>
  <Notes>2</Notes>
  <HiddenSlides>0</HiddenSlides>
  <MMClips>13</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Arial</vt:lpstr>
      <vt:lpstr>Calibri</vt:lpstr>
      <vt:lpstr>Century Gothic</vt:lpstr>
      <vt:lpstr>Wingdings</vt:lpstr>
      <vt:lpstr>Wingdings 3</vt:lpstr>
      <vt:lpstr>Ion</vt:lpstr>
      <vt:lpstr>Netflix Consumption analysis and  Recommendation model</vt:lpstr>
      <vt:lpstr>Objective</vt:lpstr>
      <vt:lpstr>Data Collection</vt:lpstr>
      <vt:lpstr>Data Preparation</vt:lpstr>
      <vt:lpstr>Exploratory Data Analysis</vt:lpstr>
      <vt:lpstr>PowerPoint Presentation</vt:lpstr>
      <vt:lpstr>PowerPoint Presentation</vt:lpstr>
      <vt:lpstr>Correlation of categories with TV shows/movies </vt:lpstr>
      <vt:lpstr>Modeling</vt:lpstr>
      <vt:lpstr>PowerPoint Presentation</vt:lpstr>
      <vt:lpstr>Conclusion</vt:lpstr>
      <vt:lpstr>Future Work</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Netflix Consumption analysis and  Recommendation model</dc:title>
  <dc:creator>Swati Lathwal</dc:creator>
  <cp:lastModifiedBy>Swati Lathwal</cp:lastModifiedBy>
  <cp:revision>36</cp:revision>
  <dcterms:created xsi:type="dcterms:W3CDTF">2020-12-05T05:23:34Z</dcterms:created>
  <dcterms:modified xsi:type="dcterms:W3CDTF">2020-12-06T19:50:47Z</dcterms:modified>
</cp:coreProperties>
</file>